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9" r:id="rId4"/>
    <p:sldMasterId id="2147483675" r:id="rId5"/>
  </p:sldMasterIdLst>
  <p:notesMasterIdLst>
    <p:notesMasterId r:id="rId43"/>
  </p:notesMasterIdLst>
  <p:sldIdLst>
    <p:sldId id="260" r:id="rId6"/>
    <p:sldId id="262" r:id="rId7"/>
    <p:sldId id="267" r:id="rId8"/>
    <p:sldId id="269" r:id="rId9"/>
    <p:sldId id="292" r:id="rId10"/>
    <p:sldId id="293" r:id="rId11"/>
    <p:sldId id="294" r:id="rId12"/>
    <p:sldId id="295" r:id="rId13"/>
    <p:sldId id="296" r:id="rId14"/>
    <p:sldId id="297" r:id="rId15"/>
    <p:sldId id="310" r:id="rId16"/>
    <p:sldId id="298" r:id="rId17"/>
    <p:sldId id="275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65" r:id="rId30"/>
    <p:sldId id="271" r:id="rId31"/>
    <p:sldId id="313" r:id="rId32"/>
    <p:sldId id="304" r:id="rId33"/>
    <p:sldId id="273" r:id="rId34"/>
    <p:sldId id="305" r:id="rId35"/>
    <p:sldId id="306" r:id="rId36"/>
    <p:sldId id="274" r:id="rId37"/>
    <p:sldId id="299" r:id="rId38"/>
    <p:sldId id="300" r:id="rId39"/>
    <p:sldId id="301" r:id="rId40"/>
    <p:sldId id="302" r:id="rId41"/>
    <p:sldId id="312" r:id="rId4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1F5A"/>
    <a:srgbClr val="3D47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A50DAF-F975-86E6-55E6-140B0087EAEB}" v="111" dt="2024-12-10T09:45:39.976"/>
    <p1510:client id="{400F77C0-651C-C9A7-7366-C63DFFC1DFD3}" v="519" dt="2024-12-10T10:08:19.376"/>
    <p1510:client id="{41B5E889-52BD-4B85-17EE-21FFCE3A774E}" v="461" dt="2024-12-09T17:11:07.398"/>
    <p1510:client id="{CD5CF5B1-2B65-2583-13F8-CFCC65918559}" v="722" dt="2024-12-10T15:48:39.802"/>
    <p1510:client id="{FB616914-1BB7-4F9C-A741-DABF74D8A61F}" v="221" dt="2024-12-10T10:58:46.3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notesMaster" Target="notesMasters/notesMaster1.xml"/><Relationship Id="rId48" Type="http://schemas.microsoft.com/office/2015/10/relationships/revisionInfo" Target="revisionInfo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theme" Target="theme/theme1.xml"/><Relationship Id="rId20" Type="http://schemas.openxmlformats.org/officeDocument/2006/relationships/slide" Target="slides/slide15.xml"/><Relationship Id="rId41" Type="http://schemas.openxmlformats.org/officeDocument/2006/relationships/slide" Target="slides/slide36.xml"/></Relationships>
</file>

<file path=ppt/media/hdphoto1.wdp>
</file>

<file path=ppt/media/hdphoto2.wdp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gif>
</file>

<file path=ppt/media/image18.png>
</file>

<file path=ppt/media/image19.gif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48D9C3-FDA0-4AA0-8453-CDD586801DE7}" type="datetimeFigureOut">
              <a:rPr lang="it-IT" smtClean="0"/>
              <a:t>10/12/2024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5D424F-3671-499B-B5E0-89CC236DB7A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649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3518C0-C22B-4A74-8ED1-4A6CC70A31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6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3518C0-C22B-4A74-8ED1-4A6CC70A31A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17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609852" y="3200400"/>
            <a:ext cx="9378949" cy="6413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Click to edit Master title style</a:t>
            </a:r>
            <a:endParaRPr lang="it-IT" noProof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626785" y="2743200"/>
            <a:ext cx="9177867" cy="419100"/>
          </a:xfrm>
          <a:prstGeom prst="rect">
            <a:avLst/>
          </a:prstGeom>
        </p:spPr>
        <p:txBody>
          <a:bodyPr/>
          <a:lstStyle>
            <a:lvl1pPr marL="0" indent="0">
              <a:defRPr/>
            </a:lvl1pPr>
          </a:lstStyle>
          <a:p>
            <a:pPr lvl="0"/>
            <a:r>
              <a:rPr lang="en-US" noProof="0"/>
              <a:t>Click to edit Master subtitle style</a:t>
            </a:r>
            <a:endParaRPr lang="it-IT" noProof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1748E19-E2F3-4F6D-B110-8B5EED6BB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" y="0"/>
            <a:ext cx="1218725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35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1333500"/>
            <a:ext cx="10972800" cy="4114800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it-IT" altLang="it-IT"/>
              <a:t>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24578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>
            <a:extLst>
              <a:ext uri="{FF2B5EF4-FFF2-40B4-BE49-F238E27FC236}">
                <a16:creationId xmlns:a16="http://schemas.microsoft.com/office/drawing/2014/main" id="{A8271B33-848D-46EA-961A-1D1AC9AA60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-228600"/>
            <a:ext cx="10363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Fare clic per modificare stile</a:t>
            </a:r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4C6ED4B1-12B8-4C2D-A477-EC666C56A0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333500"/>
            <a:ext cx="1094224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it-IT" altLang="it-IT"/>
              <a:t>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it-IT" altLang="it-IT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it-IT" altLang="it-IT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it-IT" altLang="it-IT"/>
          </a:p>
          <a:p>
            <a:pPr lvl="0"/>
            <a:endParaRPr lang="it-IT" altLang="it-IT"/>
          </a:p>
        </p:txBody>
      </p:sp>
      <p:sp>
        <p:nvSpPr>
          <p:cNvPr id="2053" name="Line 5">
            <a:extLst>
              <a:ext uri="{FF2B5EF4-FFF2-40B4-BE49-F238E27FC236}">
                <a16:creationId xmlns:a16="http://schemas.microsoft.com/office/drawing/2014/main" id="{B4F33526-2A81-4CDC-A3D6-513098DC31E2}"/>
              </a:ext>
            </a:extLst>
          </p:cNvPr>
          <p:cNvSpPr>
            <a:spLocks noChangeShapeType="1"/>
          </p:cNvSpPr>
          <p:nvPr/>
        </p:nvSpPr>
        <p:spPr bwMode="auto">
          <a:xfrm>
            <a:off x="983432" y="914400"/>
            <a:ext cx="11208568" cy="0"/>
          </a:xfrm>
          <a:prstGeom prst="line">
            <a:avLst/>
          </a:prstGeom>
          <a:noFill/>
          <a:ln w="9525">
            <a:solidFill>
              <a:srgbClr val="17217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it-IT" sz="240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6BD5AAC-4B8B-4E67-A6F1-ED7214A054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51" y="283"/>
            <a:ext cx="597359" cy="685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50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9pPr>
    </p:titleStyle>
    <p:bodyStyle>
      <a:lvl1pPr marL="0" marR="0" indent="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Tx/>
        <a:buNone/>
        <a:tabLst/>
        <a:defRPr sz="2400">
          <a:solidFill>
            <a:srgbClr val="424242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457200" indent="0" algn="l" rtl="0" eaLnBrk="0" fontAlgn="base" hangingPunct="0">
        <a:spcBef>
          <a:spcPct val="20000"/>
        </a:spcBef>
        <a:spcAft>
          <a:spcPct val="0"/>
        </a:spcAft>
        <a:buNone/>
        <a:defRPr sz="2000">
          <a:solidFill>
            <a:srgbClr val="424242"/>
          </a:solidFill>
          <a:latin typeface="Verdana" panose="020B0604030504040204" pitchFamily="34" charset="0"/>
          <a:ea typeface="Verdana" panose="020B0604030504040204" pitchFamily="34" charset="0"/>
        </a:defRPr>
      </a:lvl2pPr>
      <a:lvl3pPr marL="914400" indent="0" algn="l" rtl="0" eaLnBrk="0" fontAlgn="base" hangingPunct="0">
        <a:spcBef>
          <a:spcPct val="20000"/>
        </a:spcBef>
        <a:spcAft>
          <a:spcPct val="0"/>
        </a:spcAft>
        <a:buNone/>
        <a:defRPr>
          <a:solidFill>
            <a:srgbClr val="424242"/>
          </a:solidFill>
          <a:latin typeface="Verdana" panose="020B0604030504040204" pitchFamily="34" charset="0"/>
          <a:ea typeface="Verdana" panose="020B0604030504040204" pitchFamily="34" charset="0"/>
        </a:defRPr>
      </a:lvl3pPr>
      <a:lvl4pPr marL="1371600" indent="0" algn="l" rtl="0" eaLnBrk="0" fontAlgn="base" hangingPunct="0">
        <a:spcBef>
          <a:spcPct val="20000"/>
        </a:spcBef>
        <a:spcAft>
          <a:spcPct val="0"/>
        </a:spcAft>
        <a:buNone/>
        <a:defRPr sz="1600">
          <a:solidFill>
            <a:srgbClr val="424242"/>
          </a:solidFill>
          <a:latin typeface="Verdana" panose="020B0604030504040204" pitchFamily="34" charset="0"/>
          <a:ea typeface="Verdana" panose="020B0604030504040204" pitchFamily="34" charset="0"/>
        </a:defRPr>
      </a:lvl4pPr>
      <a:lvl5pPr marL="1828800" indent="0" algn="l" rtl="0" eaLnBrk="0" fontAlgn="base" hangingPunct="0">
        <a:spcBef>
          <a:spcPct val="20000"/>
        </a:spcBef>
        <a:spcAft>
          <a:spcPct val="0"/>
        </a:spcAft>
        <a:buNone/>
        <a:defRPr sz="1600">
          <a:solidFill>
            <a:srgbClr val="424242"/>
          </a:solidFill>
          <a:latin typeface="Verdana" panose="020B0604030504040204" pitchFamily="34" charset="0"/>
          <a:ea typeface="Verdana" panose="020B060403050404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rgbClr val="42424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rgbClr val="42424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rgbClr val="42424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rgbClr val="42424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>
            <a:extLst>
              <a:ext uri="{FF2B5EF4-FFF2-40B4-BE49-F238E27FC236}">
                <a16:creationId xmlns:a16="http://schemas.microsoft.com/office/drawing/2014/main" id="{A8271B33-848D-46EA-961A-1D1AC9AA60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-228600"/>
            <a:ext cx="10363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Fare clic per modificare stile</a:t>
            </a:r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4C6ED4B1-12B8-4C2D-A477-EC666C56A0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333500"/>
            <a:ext cx="1094224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it-IT" altLang="it-IT"/>
              <a:t>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 Fare </a:t>
            </a:r>
            <a:r>
              <a:rPr lang="it-IT" altLang="it-IT" err="1"/>
              <a:t>lic</a:t>
            </a:r>
            <a:r>
              <a:rPr lang="it-IT" altLang="it-IT"/>
              <a:t> per modificare gli stili del testo dello schema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it-IT" altLang="it-IT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it-IT" altLang="it-IT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it-IT" altLang="it-IT"/>
          </a:p>
          <a:p>
            <a:pPr lvl="0"/>
            <a:endParaRPr lang="it-IT" altLang="it-IT"/>
          </a:p>
        </p:txBody>
      </p:sp>
      <p:sp>
        <p:nvSpPr>
          <p:cNvPr id="2053" name="Line 5">
            <a:extLst>
              <a:ext uri="{FF2B5EF4-FFF2-40B4-BE49-F238E27FC236}">
                <a16:creationId xmlns:a16="http://schemas.microsoft.com/office/drawing/2014/main" id="{B4F33526-2A81-4CDC-A3D6-513098DC31E2}"/>
              </a:ext>
            </a:extLst>
          </p:cNvPr>
          <p:cNvSpPr>
            <a:spLocks noChangeShapeType="1"/>
          </p:cNvSpPr>
          <p:nvPr/>
        </p:nvSpPr>
        <p:spPr bwMode="auto">
          <a:xfrm>
            <a:off x="983432" y="914400"/>
            <a:ext cx="11208568" cy="0"/>
          </a:xfrm>
          <a:prstGeom prst="line">
            <a:avLst/>
          </a:prstGeom>
          <a:noFill/>
          <a:ln w="9525">
            <a:solidFill>
              <a:srgbClr val="17217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it-IT" sz="240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6BD5AAC-4B8B-4E67-A6F1-ED7214A05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51" y="283"/>
            <a:ext cx="597359" cy="685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740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71B50"/>
          </a:solidFill>
          <a:latin typeface="Trebuchet MS" charset="0"/>
          <a:ea typeface="ＭＳ Ｐゴシック" charset="0"/>
          <a:cs typeface="ＭＳ Ｐゴシック" charset="0"/>
        </a:defRPr>
      </a:lvl9pPr>
    </p:titleStyle>
    <p:bodyStyle>
      <a:lvl1pPr marL="0" marR="0" indent="0" algn="l" defTabSz="914400" rtl="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lrTx/>
        <a:buSzTx/>
        <a:buFontTx/>
        <a:buNone/>
        <a:tabLst/>
        <a:defRPr sz="2400">
          <a:solidFill>
            <a:srgbClr val="424242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457200" indent="0" algn="l" rtl="0" eaLnBrk="1" fontAlgn="base" hangingPunct="1">
        <a:spcBef>
          <a:spcPct val="20000"/>
        </a:spcBef>
        <a:spcAft>
          <a:spcPct val="0"/>
        </a:spcAft>
        <a:buNone/>
        <a:defRPr sz="2000">
          <a:solidFill>
            <a:srgbClr val="424242"/>
          </a:solidFill>
          <a:latin typeface="Verdana" panose="020B0604030504040204" pitchFamily="34" charset="0"/>
          <a:ea typeface="Verdana" panose="020B0604030504040204" pitchFamily="34" charset="0"/>
        </a:defRPr>
      </a:lvl2pPr>
      <a:lvl3pPr marL="914400" indent="0" algn="l" rtl="0" eaLnBrk="1" fontAlgn="base" hangingPunct="1">
        <a:spcBef>
          <a:spcPct val="20000"/>
        </a:spcBef>
        <a:spcAft>
          <a:spcPct val="0"/>
        </a:spcAft>
        <a:buNone/>
        <a:defRPr>
          <a:solidFill>
            <a:srgbClr val="424242"/>
          </a:solidFill>
          <a:latin typeface="Verdana" panose="020B0604030504040204" pitchFamily="34" charset="0"/>
          <a:ea typeface="Verdana" panose="020B0604030504040204" pitchFamily="34" charset="0"/>
        </a:defRPr>
      </a:lvl3pPr>
      <a:lvl4pPr marL="1371600" indent="0" algn="l" rtl="0" eaLnBrk="1" fontAlgn="base" hangingPunct="1">
        <a:spcBef>
          <a:spcPct val="20000"/>
        </a:spcBef>
        <a:spcAft>
          <a:spcPct val="0"/>
        </a:spcAft>
        <a:buNone/>
        <a:defRPr sz="1600">
          <a:solidFill>
            <a:srgbClr val="424242"/>
          </a:solidFill>
          <a:latin typeface="Verdana" panose="020B0604030504040204" pitchFamily="34" charset="0"/>
          <a:ea typeface="Verdana" panose="020B0604030504040204" pitchFamily="34" charset="0"/>
        </a:defRPr>
      </a:lvl4pPr>
      <a:lvl5pPr marL="1828800" indent="0" algn="l" rtl="0" eaLnBrk="1" fontAlgn="base" hangingPunct="1">
        <a:spcBef>
          <a:spcPct val="20000"/>
        </a:spcBef>
        <a:spcAft>
          <a:spcPct val="0"/>
        </a:spcAft>
        <a:buNone/>
        <a:defRPr sz="1600">
          <a:solidFill>
            <a:srgbClr val="424242"/>
          </a:solidFill>
          <a:latin typeface="Verdana" panose="020B0604030504040204" pitchFamily="34" charset="0"/>
          <a:ea typeface="Verdana" panose="020B060403050404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424242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424242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424242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42424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lippo-Corti/PrincipiEModelliDellaPercezion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link.springer.com/book/10.1007/978-3-031-25069-9" TargetMode="External"/><Relationship Id="rId3" Type="http://schemas.openxmlformats.org/officeDocument/2006/relationships/hyperlink" Target="https://www.researchgate.net/publication/369921211_Deep_Learning_Architectures" TargetMode="External"/><Relationship Id="rId7" Type="http://schemas.openxmlformats.org/officeDocument/2006/relationships/hyperlink" Target="https://ai4life-mdc24.grand-challenge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areamics.github.io/0.1/algorithms/Noise2Void/" TargetMode="External"/><Relationship Id="rId11" Type="http://schemas.openxmlformats.org/officeDocument/2006/relationships/hyperlink" Target="https://www.researchgate.net/publication/289990721_An_Analysis_and_Implementation_of_the_BM3D_Image_Denoising_Method" TargetMode="External"/><Relationship Id="rId5" Type="http://schemas.openxmlformats.org/officeDocument/2006/relationships/hyperlink" Target="https://openaccess.thecvf.com/content_CVPR_2019/papers/Krull_Noise2Void_-_Learning_Denoising_From_Single_Noisy_Images_CVPR_2019_paper.pdf" TargetMode="External"/><Relationship Id="rId10" Type="http://schemas.openxmlformats.org/officeDocument/2006/relationships/hyperlink" Target="https://www.sciencedirect.com/science/article/pii/S0960982200003717" TargetMode="External"/><Relationship Id="rId4" Type="http://schemas.openxmlformats.org/officeDocument/2006/relationships/hyperlink" Target="https://arxiv.org/pdf/1505.04597v1" TargetMode="External"/><Relationship Id="rId9" Type="http://schemas.openxmlformats.org/officeDocument/2006/relationships/hyperlink" Target="https://pmc.ncbi.nlm.nih.gov/articles/PMC7099553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EDB5-FE01-43EE-B9F1-BD397E9A8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9852" y="3048337"/>
            <a:ext cx="9378949" cy="1184057"/>
          </a:xfrm>
        </p:spPr>
        <p:txBody>
          <a:bodyPr/>
          <a:lstStyle/>
          <a:p>
            <a:r>
              <a:rPr lang="en-US">
                <a:solidFill>
                  <a:srgbClr val="0A1F5A"/>
                </a:solidFill>
              </a:rPr>
              <a:t>DENOISING </a:t>
            </a:r>
            <a:r>
              <a:rPr lang="it-IT">
                <a:solidFill>
                  <a:srgbClr val="0A1F5A"/>
                </a:solidFill>
              </a:rPr>
              <a:t>tramite </a:t>
            </a:r>
            <a:br>
              <a:rPr lang="it-IT">
                <a:solidFill>
                  <a:srgbClr val="0A1F5A"/>
                </a:solidFill>
              </a:rPr>
            </a:br>
            <a:r>
              <a:rPr lang="it-IT">
                <a:solidFill>
                  <a:srgbClr val="0A1F5A"/>
                </a:solidFill>
              </a:rPr>
              <a:t>RETI NEURALI - N2V</a:t>
            </a:r>
            <a:endParaRPr lang="en-US">
              <a:solidFill>
                <a:srgbClr val="0A1F5A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22AA586-169F-0F85-485F-45634F99E1CE}"/>
              </a:ext>
            </a:extLst>
          </p:cNvPr>
          <p:cNvSpPr txBox="1"/>
          <p:nvPr/>
        </p:nvSpPr>
        <p:spPr>
          <a:xfrm>
            <a:off x="2609852" y="4700016"/>
            <a:ext cx="1965603" cy="8324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800">
                <a:solidFill>
                  <a:schemeClr val="tx1">
                    <a:lumMod val="50000"/>
                    <a:lumOff val="50000"/>
                  </a:schemeClr>
                </a:solidFill>
              </a:rPr>
              <a:t>Corti Filippo</a:t>
            </a: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800">
                <a:solidFill>
                  <a:schemeClr val="tx1">
                    <a:lumMod val="50000"/>
                    <a:lumOff val="50000"/>
                  </a:schemeClr>
                </a:solidFill>
              </a:rPr>
              <a:t>Dal Santo Giorgio</a:t>
            </a: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800">
                <a:solidFill>
                  <a:schemeClr val="tx1">
                    <a:lumMod val="50000"/>
                    <a:lumOff val="50000"/>
                  </a:schemeClr>
                </a:solidFill>
              </a:rPr>
              <a:t>Donato Carlotta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A0CA6C-39DE-B1A4-CB75-3E9A26EA8948}"/>
              </a:ext>
            </a:extLst>
          </p:cNvPr>
          <p:cNvSpPr txBox="1"/>
          <p:nvPr/>
        </p:nvSpPr>
        <p:spPr>
          <a:xfrm>
            <a:off x="770642" y="6120426"/>
            <a:ext cx="8668527" cy="29078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>
                <a:solidFill>
                  <a:schemeClr val="tx1">
                    <a:lumMod val="50000"/>
                    <a:lumOff val="50000"/>
                  </a:schemeClr>
                </a:solidFill>
              </a:rPr>
              <a:t>Link di GitHub: </a:t>
            </a:r>
            <a:r>
              <a:rPr lang="it-IT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https://github.com/Filippo-Corti/PrincipiEModelliDellaPercezione</a:t>
            </a:r>
            <a:endParaRPr lang="it-IT" sz="1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984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F9082B-F513-CE84-9282-9551820C0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Apprendimento Automatico</a:t>
            </a:r>
          </a:p>
        </p:txBody>
      </p:sp>
      <p:pic>
        <p:nvPicPr>
          <p:cNvPr id="4" name="Immagine 3" descr="Immagine che contiene testo, diagramma, schermata&#10;&#10;Descrizione generata automaticamente">
            <a:extLst>
              <a:ext uri="{FF2B5EF4-FFF2-40B4-BE49-F238E27FC236}">
                <a16:creationId xmlns:a16="http://schemas.microsoft.com/office/drawing/2014/main" id="{B0F3392C-92EA-D996-1DD9-F8F671837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179" y="2671472"/>
            <a:ext cx="8795844" cy="2631419"/>
          </a:xfrm>
          <a:prstGeom prst="rect">
            <a:avLst/>
          </a:prstGeom>
        </p:spPr>
      </p:pic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3CFAC15A-2730-50EB-A92D-81E786A5B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it-IT" b="1" err="1">
                <a:solidFill>
                  <a:schemeClr val="tx1"/>
                </a:solidFill>
                <a:latin typeface="Verdana"/>
                <a:ea typeface="Verdana"/>
              </a:rPr>
              <a:t>Convolutional</a:t>
            </a: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it-IT" b="1" err="1">
                <a:solidFill>
                  <a:schemeClr val="tx1"/>
                </a:solidFill>
                <a:latin typeface="Verdana"/>
                <a:ea typeface="Verdana"/>
              </a:rPr>
              <a:t>Neural</a:t>
            </a: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 Networks (CNN): </a:t>
            </a:r>
            <a:endParaRPr lang="it-IT">
              <a:solidFill>
                <a:schemeClr val="tx1"/>
              </a:solidFill>
              <a:latin typeface="Verdana"/>
              <a:ea typeface="Verdana"/>
            </a:endParaRPr>
          </a:p>
          <a:p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Architettura </a:t>
            </a:r>
            <a:r>
              <a:rPr lang="it-IT" sz="1800" err="1">
                <a:solidFill>
                  <a:schemeClr val="tx1"/>
                </a:solidFill>
                <a:latin typeface="Verdana"/>
                <a:ea typeface="Verdana"/>
              </a:rPr>
              <a:t>DnCNN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: predice il rumore, lo sottrae per ottenere l'immagine pulita.</a:t>
            </a:r>
          </a:p>
          <a:p>
            <a:endParaRPr lang="it-IT" sz="1800">
              <a:solidFill>
                <a:schemeClr val="tx1"/>
              </a:solidFill>
              <a:latin typeface="Verdana"/>
              <a:ea typeface="Verdana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12D5439-28F7-52BB-A309-CB2EBDB178DF}"/>
              </a:ext>
            </a:extLst>
          </p:cNvPr>
          <p:cNvSpPr txBox="1"/>
          <p:nvPr/>
        </p:nvSpPr>
        <p:spPr>
          <a:xfrm>
            <a:off x="1698978" y="5448468"/>
            <a:ext cx="892386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/>
              <a:t>Input: immagine rumorosa</a:t>
            </a:r>
          </a:p>
          <a:p>
            <a:pPr marL="285750" indent="-285750">
              <a:buFont typeface="Arial"/>
              <a:buChar char="•"/>
            </a:pPr>
            <a:r>
              <a:rPr lang="it-IT"/>
              <a:t>Output previsto: rumore sintetico aggiunto</a:t>
            </a:r>
          </a:p>
          <a:p>
            <a:pPr marL="285750" indent="-285750">
              <a:buFont typeface="Arial"/>
              <a:buChar char="•"/>
            </a:pPr>
            <a:r>
              <a:rPr lang="it-IT"/>
              <a:t>Loss </a:t>
            </a:r>
            <a:r>
              <a:rPr lang="it-IT" err="1"/>
              <a:t>Function</a:t>
            </a:r>
            <a:r>
              <a:rPr lang="it-IT"/>
              <a:t>: differenza </a:t>
            </a:r>
            <a:r>
              <a:rPr lang="it-IT">
                <a:ea typeface="+mn-lt"/>
                <a:cs typeface="+mn-lt"/>
              </a:rPr>
              <a:t>tra il rumore predetto dalla rete e il rumore aggiunto</a:t>
            </a:r>
          </a:p>
        </p:txBody>
      </p:sp>
    </p:spTree>
    <p:extLst>
      <p:ext uri="{BB962C8B-B14F-4D97-AF65-F5344CB8AC3E}">
        <p14:creationId xmlns:p14="http://schemas.microsoft.com/office/powerpoint/2010/main" val="221303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F9082B-F513-CE84-9282-9551820C0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Apprendimento Automatico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3CFAC15A-2730-50EB-A92D-81E786A5B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2. Generative </a:t>
            </a:r>
            <a:r>
              <a:rPr lang="it-IT" b="1" err="1">
                <a:solidFill>
                  <a:schemeClr val="tx1"/>
                </a:solidFill>
                <a:latin typeface="Verdana"/>
                <a:ea typeface="Verdana"/>
              </a:rPr>
              <a:t>Adversarial</a:t>
            </a: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 Networks (GAN): </a:t>
            </a:r>
            <a:endParaRPr lang="it-IT">
              <a:solidFill>
                <a:schemeClr val="tx1"/>
              </a:solidFill>
              <a:latin typeface="Verdana"/>
              <a:ea typeface="Verdana"/>
            </a:endParaRPr>
          </a:p>
          <a:p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Due reti neurali che lavorano in competizione tra loro:</a:t>
            </a:r>
            <a:endParaRPr lang="it-IT">
              <a:solidFill>
                <a:schemeClr val="tx1"/>
              </a:solidFill>
            </a:endParaRPr>
          </a:p>
          <a:p>
            <a:pPr marL="742950" lvl="1" indent="-285750" eaLnBrk="0" hangingPunct="0">
              <a:lnSpc>
                <a:spcPct val="150000"/>
              </a:lnSpc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Generatore: produce immagini pulite che siano il più simili possibile a quelle reali.</a:t>
            </a:r>
          </a:p>
          <a:p>
            <a:pPr marL="742950" lvl="1" indent="-285750"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Discriminatore: valuta l'immagine e cerca di distinguere tra immagini reali e false.</a:t>
            </a:r>
          </a:p>
        </p:txBody>
      </p:sp>
      <p:pic>
        <p:nvPicPr>
          <p:cNvPr id="5" name="Immagine 4" descr="Immagine che contiene testo, Rettangolo, Carattere, Biglietto Post-it&#10;&#10;Descrizione generata automaticamente">
            <a:extLst>
              <a:ext uri="{FF2B5EF4-FFF2-40B4-BE49-F238E27FC236}">
                <a16:creationId xmlns:a16="http://schemas.microsoft.com/office/drawing/2014/main" id="{FE0FD293-7050-F5BE-EEAE-E3FBC3249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698" y="3878104"/>
            <a:ext cx="8592206" cy="250770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D2699F-1B85-7A0A-47C5-BB915F8DB2FC}"/>
              </a:ext>
            </a:extLst>
          </p:cNvPr>
          <p:cNvSpPr txBox="1"/>
          <p:nvPr/>
        </p:nvSpPr>
        <p:spPr>
          <a:xfrm>
            <a:off x="914399" y="5444835"/>
            <a:ext cx="2604654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/>
              <a:t>Allenato per migliorare la sua capacità di "ingannare" il Discriminatore.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59E1FA9-B9C0-A87C-CC75-4213859612A6}"/>
              </a:ext>
            </a:extLst>
          </p:cNvPr>
          <p:cNvSpPr txBox="1"/>
          <p:nvPr/>
        </p:nvSpPr>
        <p:spPr>
          <a:xfrm>
            <a:off x="8797635" y="3588325"/>
            <a:ext cx="2604654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>
                <a:solidFill>
                  <a:srgbClr val="000000"/>
                </a:solidFill>
                <a:ea typeface="+mn-lt"/>
                <a:cs typeface="+mn-lt"/>
              </a:rPr>
              <a:t>Allenato per migliorare la sua capacità di distinguere tra immagini reali e false.</a:t>
            </a:r>
            <a:endParaRPr lang="it-IT"/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37A3039C-7EBE-1F3C-9447-A6E3662F276C}"/>
              </a:ext>
            </a:extLst>
          </p:cNvPr>
          <p:cNvCxnSpPr/>
          <p:nvPr/>
        </p:nvCxnSpPr>
        <p:spPr bwMode="auto">
          <a:xfrm flipH="1">
            <a:off x="3498144" y="4742744"/>
            <a:ext cx="1371600" cy="773287"/>
          </a:xfrm>
          <a:prstGeom prst="straightConnector1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5F7D2F13-AED6-E9D3-6A8C-AFBF5674419F}"/>
              </a:ext>
            </a:extLst>
          </p:cNvPr>
          <p:cNvCxnSpPr>
            <a:cxnSpLocks/>
          </p:cNvCxnSpPr>
          <p:nvPr/>
        </p:nvCxnSpPr>
        <p:spPr bwMode="auto">
          <a:xfrm flipH="1">
            <a:off x="7392811" y="4587522"/>
            <a:ext cx="1371600" cy="773287"/>
          </a:xfrm>
          <a:prstGeom prst="straightConnector1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458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C8A951-0F2E-0FA1-283E-482BCA50D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Approcci Innovativi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7C95C77-00C0-302C-F849-1DDB263B7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Noise2Noise (N2N):</a:t>
            </a:r>
            <a:endParaRPr lang="it-IT">
              <a:solidFill>
                <a:schemeClr val="tx1"/>
              </a:solidFill>
              <a:latin typeface="Verdana"/>
              <a:ea typeface="Verdana"/>
            </a:endParaRPr>
          </a:p>
          <a:p>
            <a:pPr marL="742950" lvl="1" indent="-342900" eaLnBrk="0" hangingPunct="0">
              <a:lnSpc>
                <a:spcPct val="150000"/>
              </a:lnSpc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Modello allenato su due immagini rumorose della stessa scena.</a:t>
            </a:r>
          </a:p>
          <a:p>
            <a:pPr marL="742950" lvl="1" indent="-342900">
              <a:lnSpc>
                <a:spcPct val="150000"/>
              </a:lnSpc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Immagini basate sullo stesso contenuto che sono "rumorose" in modi diversi.</a:t>
            </a:r>
          </a:p>
          <a:p>
            <a:pPr marL="742950" lvl="1" indent="-342900">
              <a:lnSpc>
                <a:spcPct val="150000"/>
              </a:lnSpc>
              <a:buFont typeface="Arial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Vantaggio: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Non richiede immagini pulite.</a:t>
            </a:r>
          </a:p>
          <a:p>
            <a:pPr marL="400050" lvl="1"/>
            <a:endParaRPr lang="it-IT" sz="1800">
              <a:solidFill>
                <a:schemeClr val="tx1"/>
              </a:solidFill>
              <a:latin typeface="Verdana"/>
              <a:ea typeface="Verdana"/>
            </a:endParaRPr>
          </a:p>
          <a:p>
            <a:pPr marL="285750" indent="-285750">
              <a:buFont typeface="Arial"/>
              <a:buChar char="•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Noise2Void (N2V):</a:t>
            </a:r>
            <a:endParaRPr lang="it-IT">
              <a:solidFill>
                <a:schemeClr val="tx1"/>
              </a:solidFill>
              <a:latin typeface="Verdana"/>
              <a:ea typeface="Verdana"/>
            </a:endParaRPr>
          </a:p>
          <a:p>
            <a:pPr marL="742950" lvl="1" indent="-342900">
              <a:lnSpc>
                <a:spcPct val="150000"/>
              </a:lnSpc>
              <a:buFont typeface="Arial,Sans-Serif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Lavora su una sola immagine rumorosa.</a:t>
            </a:r>
            <a:endParaRPr lang="en-US" sz="1800">
              <a:solidFill>
                <a:schemeClr val="tx1"/>
              </a:solidFill>
              <a:latin typeface="Verdana"/>
              <a:ea typeface="Verdana"/>
            </a:endParaRPr>
          </a:p>
          <a:p>
            <a:pPr marL="742950" lvl="1" indent="-342900">
              <a:lnSpc>
                <a:spcPct val="150000"/>
              </a:lnSpc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Vantaggio: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Perfetto per contesti con dati limitati.</a:t>
            </a:r>
            <a:endParaRPr lang="it-IT">
              <a:solidFill>
                <a:schemeClr val="tx1"/>
              </a:solidFill>
              <a:latin typeface="Verdana"/>
              <a:ea typeface="Verdana"/>
            </a:endParaRPr>
          </a:p>
          <a:p>
            <a:endParaRPr lang="it-IT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8465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86203-7374-67B5-46BB-0DFB9CCFF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F9174D-2FBC-9240-698B-667EFBF68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465" y="0"/>
            <a:ext cx="10363200" cy="1143000"/>
          </a:xfrm>
        </p:spPr>
        <p:txBody>
          <a:bodyPr/>
          <a:lstStyle/>
          <a:p>
            <a:r>
              <a:rPr lang="en-US" err="1">
                <a:latin typeface="Verdana"/>
                <a:ea typeface="Verdana"/>
              </a:rPr>
              <a:t>L’Algoritmo</a:t>
            </a:r>
            <a:r>
              <a:rPr lang="en-US">
                <a:latin typeface="Verdana"/>
                <a:ea typeface="Verdana"/>
              </a:rPr>
              <a:t> Noise2Void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58F003-3230-B661-E9CE-185B36FFF49D}"/>
              </a:ext>
            </a:extLst>
          </p:cNvPr>
          <p:cNvSpPr txBox="1"/>
          <p:nvPr/>
        </p:nvSpPr>
        <p:spPr>
          <a:xfrm>
            <a:off x="958864" y="1346871"/>
            <a:ext cx="10269013" cy="26961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Bef>
                <a:spcPct val="20000"/>
              </a:spcBef>
              <a:spcAft>
                <a:spcPct val="0"/>
              </a:spcAft>
            </a:pPr>
            <a:r>
              <a:rPr lang="it-IT">
                <a:solidFill>
                  <a:schemeClr val="tx2"/>
                </a:solidFill>
                <a:latin typeface="Verdana"/>
                <a:ea typeface="Verdana"/>
                <a:cs typeface="Arial"/>
              </a:rPr>
              <a:t>Ingredienti:</a:t>
            </a:r>
          </a:p>
          <a:p>
            <a:pPr>
              <a:spcBef>
                <a:spcPct val="20000"/>
              </a:spcBef>
              <a:spcAft>
                <a:spcPct val="0"/>
              </a:spcAft>
            </a:pPr>
            <a:endParaRPr lang="it-IT">
              <a:solidFill>
                <a:schemeClr val="tx2"/>
              </a:solidFill>
              <a:latin typeface="Verdana"/>
              <a:ea typeface="Verdana"/>
              <a:cs typeface="Arial"/>
            </a:endParaRPr>
          </a:p>
          <a:p>
            <a:pPr marL="342900" indent="-342900">
              <a:spcBef>
                <a:spcPct val="20000"/>
              </a:spcBef>
              <a:spcAft>
                <a:spcPct val="0"/>
              </a:spcAft>
              <a:buAutoNum type="arabicPeriod"/>
            </a:pPr>
            <a:r>
              <a:rPr lang="it-IT" b="1">
                <a:latin typeface="Verdana"/>
                <a:ea typeface="Verdana"/>
                <a:cs typeface="Arial"/>
              </a:rPr>
              <a:t>L'Architettura</a:t>
            </a:r>
            <a:r>
              <a:rPr lang="it-IT">
                <a:latin typeface="Verdana"/>
                <a:ea typeface="Verdana"/>
                <a:cs typeface="Arial"/>
              </a:rPr>
              <a:t>: Quale modello di Rete Neurale è più adatto?</a:t>
            </a:r>
            <a:endParaRPr lang="en-US">
              <a:solidFill>
                <a:schemeClr val="tx2"/>
              </a:solidFill>
              <a:latin typeface="Verdana"/>
              <a:ea typeface="Verdana"/>
              <a:cs typeface="Arial"/>
            </a:endParaRPr>
          </a:p>
          <a:p>
            <a:pPr>
              <a:spcBef>
                <a:spcPct val="20000"/>
              </a:spcBef>
              <a:spcAft>
                <a:spcPct val="0"/>
              </a:spcAft>
            </a:pPr>
            <a:endParaRPr lang="it-IT">
              <a:solidFill>
                <a:schemeClr val="tx2"/>
              </a:solidFill>
              <a:latin typeface="Verdana"/>
              <a:ea typeface="Verdana"/>
              <a:cs typeface="Arial"/>
            </a:endParaRPr>
          </a:p>
          <a:p>
            <a:pPr>
              <a:spcBef>
                <a:spcPct val="20000"/>
              </a:spcBef>
              <a:spcAft>
                <a:spcPct val="0"/>
              </a:spcAft>
            </a:pPr>
            <a:r>
              <a:rPr lang="it-IT" b="1">
                <a:latin typeface="Verdana"/>
                <a:ea typeface="Verdana"/>
                <a:cs typeface="Arial"/>
              </a:rPr>
              <a:t>2. L'Algoritmo vero e proprio</a:t>
            </a:r>
            <a:r>
              <a:rPr lang="it-IT">
                <a:latin typeface="Verdana"/>
                <a:ea typeface="Verdana"/>
                <a:cs typeface="Arial"/>
              </a:rPr>
              <a:t>: Come fa l'Algoritmo a rimuovere il rumore?</a:t>
            </a:r>
            <a:endParaRPr lang="en-US">
              <a:solidFill>
                <a:schemeClr val="tx2"/>
              </a:solidFill>
              <a:latin typeface="Verdana"/>
              <a:ea typeface="Verdana"/>
              <a:cs typeface="Arial"/>
            </a:endParaRPr>
          </a:p>
          <a:p>
            <a:pPr>
              <a:spcBef>
                <a:spcPct val="20000"/>
              </a:spcBef>
              <a:spcAft>
                <a:spcPct val="0"/>
              </a:spcAft>
            </a:pPr>
            <a:endParaRPr lang="it-IT">
              <a:solidFill>
                <a:schemeClr val="tx2"/>
              </a:solidFill>
              <a:latin typeface="Verdana"/>
              <a:ea typeface="Verdana"/>
              <a:cs typeface="Arial"/>
            </a:endParaRPr>
          </a:p>
          <a:p>
            <a:pPr>
              <a:spcBef>
                <a:spcPct val="20000"/>
              </a:spcBef>
              <a:spcAft>
                <a:spcPct val="0"/>
              </a:spcAft>
            </a:pPr>
            <a:r>
              <a:rPr lang="it-IT" b="1">
                <a:latin typeface="Verdana"/>
                <a:ea typeface="Verdana"/>
                <a:cs typeface="Arial"/>
              </a:rPr>
              <a:t>3. La Loss Function</a:t>
            </a:r>
            <a:r>
              <a:rPr lang="it-IT">
                <a:latin typeface="Verdana"/>
                <a:ea typeface="Verdana"/>
                <a:cs typeface="Arial"/>
              </a:rPr>
              <a:t>: A cosa fa riferimento, se non c'è una Ground Truth?</a:t>
            </a:r>
            <a:endParaRPr lang="en-US">
              <a:solidFill>
                <a:schemeClr val="tx2"/>
              </a:solidFill>
              <a:latin typeface="Verdana"/>
              <a:ea typeface="Verdana"/>
              <a:cs typeface="Arial"/>
            </a:endParaRPr>
          </a:p>
          <a:p>
            <a:pPr>
              <a:spcBef>
                <a:spcPct val="20000"/>
              </a:spcBef>
              <a:spcAft>
                <a:spcPct val="0"/>
              </a:spcAft>
            </a:pPr>
            <a:endParaRPr lang="en-US">
              <a:solidFill>
                <a:schemeClr val="tx2"/>
              </a:solidFill>
              <a:latin typeface="Verdana"/>
              <a:ea typeface="Verdan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48899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2F6E-9D17-6C0C-6424-94033D72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0"/>
            <a:ext cx="10363200" cy="1112109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err="1">
                <a:latin typeface="Verdana"/>
                <a:ea typeface="Verdana"/>
              </a:rPr>
              <a:t>Un'Architettura</a:t>
            </a:r>
            <a:r>
              <a:rPr lang="en-US">
                <a:latin typeface="Verdana"/>
                <a:ea typeface="Verdana"/>
              </a:rPr>
              <a:t> per N2V...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E19F-7AB3-30B0-4B26-31DA2019C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033162"/>
            <a:ext cx="10838936" cy="3352800"/>
          </a:xfrm>
        </p:spPr>
        <p:txBody>
          <a:bodyPr/>
          <a:lstStyle/>
          <a:p>
            <a:r>
              <a:rPr lang="en-US" sz="2200" b="1">
                <a:solidFill>
                  <a:srgbClr val="0A1F5A"/>
                </a:solidFill>
                <a:latin typeface="Verdana"/>
                <a:ea typeface="Verdana"/>
              </a:rPr>
              <a:t>A. Il </a:t>
            </a:r>
            <a:r>
              <a:rPr lang="en-US" sz="2200" b="1" err="1">
                <a:solidFill>
                  <a:srgbClr val="0A1F5A"/>
                </a:solidFill>
                <a:latin typeface="Verdana"/>
                <a:ea typeface="Verdana"/>
              </a:rPr>
              <a:t>Percettrone</a:t>
            </a:r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  <a:p>
            <a:endParaRPr lang="en-US" sz="1400" b="1">
              <a:solidFill>
                <a:srgbClr val="0A1F5A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Perché?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Per simulare un Neurone Umano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Per cosa?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Per Task di Classificazione Binaria Lineare </a:t>
            </a:r>
            <a:endParaRPr lang="en-US" sz="1800">
              <a:solidFill>
                <a:schemeClr val="tx1"/>
              </a:solidFill>
              <a:latin typeface="Verdana"/>
              <a:ea typeface="Verdana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In che modo?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EBBDDC-70B1-0CA8-A776-C57A490979D4}"/>
              </a:ext>
            </a:extLst>
          </p:cNvPr>
          <p:cNvSpPr/>
          <p:nvPr/>
        </p:nvSpPr>
        <p:spPr bwMode="auto">
          <a:xfrm>
            <a:off x="778475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8D4172-4652-2974-24D0-97CE5D836F7C}"/>
              </a:ext>
            </a:extLst>
          </p:cNvPr>
          <p:cNvSpPr/>
          <p:nvPr/>
        </p:nvSpPr>
        <p:spPr bwMode="auto">
          <a:xfrm>
            <a:off x="3054178" y="6377917"/>
            <a:ext cx="2077994" cy="142103"/>
          </a:xfrm>
          <a:prstGeom prst="rect">
            <a:avLst/>
          </a:prstGeom>
          <a:noFill/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248438-EB40-903C-6911-C9EDB75768A3}"/>
              </a:ext>
            </a:extLst>
          </p:cNvPr>
          <p:cNvSpPr/>
          <p:nvPr/>
        </p:nvSpPr>
        <p:spPr bwMode="auto">
          <a:xfrm>
            <a:off x="5329881" y="6377917"/>
            <a:ext cx="2077994" cy="142103"/>
          </a:xfrm>
          <a:prstGeom prst="rect">
            <a:avLst/>
          </a:prstGeom>
          <a:noFill/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347AF3-EE15-1482-9086-0B1041926CF9}"/>
              </a:ext>
            </a:extLst>
          </p:cNvPr>
          <p:cNvSpPr/>
          <p:nvPr/>
        </p:nvSpPr>
        <p:spPr bwMode="auto">
          <a:xfrm>
            <a:off x="7605584" y="6377917"/>
            <a:ext cx="2077994" cy="142103"/>
          </a:xfrm>
          <a:prstGeom prst="rect">
            <a:avLst/>
          </a:prstGeom>
          <a:noFill/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634F38-33E7-9C01-C83A-F24EED70EF09}"/>
              </a:ext>
            </a:extLst>
          </p:cNvPr>
          <p:cNvSpPr/>
          <p:nvPr/>
        </p:nvSpPr>
        <p:spPr bwMode="auto">
          <a:xfrm>
            <a:off x="9881287" y="6377917"/>
            <a:ext cx="2077994" cy="142103"/>
          </a:xfrm>
          <a:prstGeom prst="rect">
            <a:avLst/>
          </a:prstGeom>
          <a:noFill/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9" name="Picture 8" descr="A graph with a line drawn on it&#10;&#10;Description automatically generated">
            <a:extLst>
              <a:ext uri="{FF2B5EF4-FFF2-40B4-BE49-F238E27FC236}">
                <a16:creationId xmlns:a16="http://schemas.microsoft.com/office/drawing/2014/main" id="{D309918D-D1EB-D710-A6A4-864C83070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381" y="1030845"/>
            <a:ext cx="2794944" cy="2640742"/>
          </a:xfrm>
          <a:prstGeom prst="rect">
            <a:avLst/>
          </a:prstGeom>
        </p:spPr>
      </p:pic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EB044D4-CA17-1CB4-DE1D-0BF97764B8A0}"/>
              </a:ext>
            </a:extLst>
          </p:cNvPr>
          <p:cNvCxnSpPr/>
          <p:nvPr/>
        </p:nvCxnSpPr>
        <p:spPr bwMode="auto">
          <a:xfrm flipV="1">
            <a:off x="7605583" y="1969185"/>
            <a:ext cx="1048265" cy="733168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12" name="Picture 11" descr="A diagram of a function&#10;&#10;Description automatically generated">
            <a:extLst>
              <a:ext uri="{FF2B5EF4-FFF2-40B4-BE49-F238E27FC236}">
                <a16:creationId xmlns:a16="http://schemas.microsoft.com/office/drawing/2014/main" id="{48CCBA97-5B68-006D-2ACE-7020B1680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6817" y="3513266"/>
            <a:ext cx="4752203" cy="2443550"/>
          </a:xfrm>
          <a:prstGeom prst="rect">
            <a:avLst/>
          </a:prstGeom>
        </p:spPr>
      </p:pic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B530E672-1D15-FFB8-2852-3C57AF6D95A3}"/>
              </a:ext>
            </a:extLst>
          </p:cNvPr>
          <p:cNvCxnSpPr>
            <a:cxnSpLocks/>
          </p:cNvCxnSpPr>
          <p:nvPr/>
        </p:nvCxnSpPr>
        <p:spPr bwMode="auto">
          <a:xfrm>
            <a:off x="3146852" y="3165731"/>
            <a:ext cx="245077" cy="234777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509300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2F6E-9D17-6C0C-6424-94033D72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0"/>
            <a:ext cx="10363200" cy="1112109"/>
          </a:xfrm>
        </p:spPr>
        <p:txBody>
          <a:bodyPr/>
          <a:lstStyle/>
          <a:p>
            <a:r>
              <a:rPr lang="en-US">
                <a:latin typeface="Verdana"/>
                <a:ea typeface="Verdana"/>
              </a:rPr>
              <a:t>1. </a:t>
            </a:r>
            <a:r>
              <a:rPr lang="en-US" err="1">
                <a:latin typeface="Verdana"/>
                <a:ea typeface="Verdana"/>
              </a:rPr>
              <a:t>Un'Architettura</a:t>
            </a:r>
            <a:r>
              <a:rPr lang="en-US">
                <a:latin typeface="Verdana"/>
                <a:ea typeface="Verdana"/>
              </a:rPr>
              <a:t> per N2V...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E19F-7AB3-30B0-4B26-31DA2019C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033162"/>
            <a:ext cx="10838936" cy="3352800"/>
          </a:xfrm>
        </p:spPr>
        <p:txBody>
          <a:bodyPr/>
          <a:lstStyle/>
          <a:p>
            <a:r>
              <a:rPr lang="en-US" sz="2200" b="1">
                <a:solidFill>
                  <a:srgbClr val="0A1F5A"/>
                </a:solidFill>
                <a:latin typeface="Verdana"/>
                <a:ea typeface="Verdana"/>
              </a:rPr>
              <a:t>B. Il Multi-Layer Perceptron (MLP)</a:t>
            </a:r>
          </a:p>
          <a:p>
            <a:endParaRPr lang="en-US" sz="1400" b="1">
              <a:solidFill>
                <a:srgbClr val="0A1F5A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Perché?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Per simulare il Sistema Nervoso Umano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Per cosa?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Per Task di Classificazione Non Lineare </a:t>
            </a:r>
            <a:endParaRPr lang="en-US" sz="1800">
              <a:solidFill>
                <a:schemeClr val="tx1"/>
              </a:solidFill>
              <a:latin typeface="Verdana"/>
              <a:ea typeface="Verdana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In che modo?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EB044D4-CA17-1CB4-DE1D-0BF97764B8A0}"/>
              </a:ext>
            </a:extLst>
          </p:cNvPr>
          <p:cNvCxnSpPr/>
          <p:nvPr/>
        </p:nvCxnSpPr>
        <p:spPr bwMode="auto">
          <a:xfrm flipV="1">
            <a:off x="7173096" y="2020671"/>
            <a:ext cx="1130644" cy="599304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B530E672-1D15-FFB8-2852-3C57AF6D95A3}"/>
              </a:ext>
            </a:extLst>
          </p:cNvPr>
          <p:cNvCxnSpPr>
            <a:cxnSpLocks/>
          </p:cNvCxnSpPr>
          <p:nvPr/>
        </p:nvCxnSpPr>
        <p:spPr bwMode="auto">
          <a:xfrm>
            <a:off x="3146852" y="3165731"/>
            <a:ext cx="245077" cy="234777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11" name="Picture 10" descr="Harvard AC295 | Lecture 8: Introduction and overview of Viz for Deep Models">
            <a:extLst>
              <a:ext uri="{FF2B5EF4-FFF2-40B4-BE49-F238E27FC236}">
                <a16:creationId xmlns:a16="http://schemas.microsoft.com/office/drawing/2014/main" id="{0DDBF543-7B5B-3DF9-D223-259F29554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0832" y="1033810"/>
            <a:ext cx="3546388" cy="2542136"/>
          </a:xfrm>
          <a:prstGeom prst="rect">
            <a:avLst/>
          </a:prstGeom>
        </p:spPr>
      </p:pic>
      <p:pic>
        <p:nvPicPr>
          <p:cNvPr id="14" name="Picture 13" descr="Deep Learning: Feed Forward Neural Networks (FFNNs) | by Mohammed  Terry-Jack | Medium">
            <a:extLst>
              <a:ext uri="{FF2B5EF4-FFF2-40B4-BE49-F238E27FC236}">
                <a16:creationId xmlns:a16="http://schemas.microsoft.com/office/drawing/2014/main" id="{8BD5AA61-5B10-DA00-8733-53467AD1B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9022" y="3395449"/>
            <a:ext cx="3906793" cy="263799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98313A0-81C3-5337-F929-5E3FD6DD0F4E}"/>
              </a:ext>
            </a:extLst>
          </p:cNvPr>
          <p:cNvSpPr txBox="1"/>
          <p:nvPr/>
        </p:nvSpPr>
        <p:spPr>
          <a:xfrm>
            <a:off x="7591871" y="4261790"/>
            <a:ext cx="4349577" cy="1477328"/>
          </a:xfrm>
          <a:prstGeom prst="rect">
            <a:avLst/>
          </a:prstGeom>
          <a:noFill/>
          <a:ln>
            <a:solidFill>
              <a:srgbClr val="0A1F5A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Nell'i-esimo</a:t>
            </a:r>
            <a:r>
              <a:rPr lang="en-US"/>
              <a:t> Hidden Layer:</a:t>
            </a:r>
          </a:p>
          <a:p>
            <a:pPr marL="285750" indent="-285750">
              <a:buFont typeface="Courier New"/>
              <a:buChar char="o"/>
            </a:pPr>
            <a:r>
              <a:rPr lang="en-US" err="1"/>
              <a:t>Ogni</a:t>
            </a:r>
            <a:r>
              <a:rPr lang="en-US"/>
              <a:t> </a:t>
            </a:r>
            <a:r>
              <a:rPr lang="en-US" err="1"/>
              <a:t>Neurone</a:t>
            </a:r>
            <a:r>
              <a:rPr lang="en-US"/>
              <a:t> (</a:t>
            </a:r>
            <a:r>
              <a:rPr lang="en-US" err="1"/>
              <a:t>Percettrone</a:t>
            </a:r>
            <a:r>
              <a:rPr lang="en-US"/>
              <a:t>) </a:t>
            </a:r>
            <a:r>
              <a:rPr lang="en-US" err="1"/>
              <a:t>utilizza</a:t>
            </a:r>
            <a:r>
              <a:rPr lang="en-US"/>
              <a:t> un </a:t>
            </a:r>
            <a:r>
              <a:rPr lang="en-US" err="1"/>
              <a:t>Vettore</a:t>
            </a:r>
            <a:r>
              <a:rPr lang="en-US"/>
              <a:t> di Pesi (N, 1).</a:t>
            </a:r>
          </a:p>
          <a:p>
            <a:pPr marL="285750" indent="-285750">
              <a:buFont typeface="Courier New"/>
              <a:buChar char="o"/>
            </a:pPr>
            <a:r>
              <a:rPr lang="en-US" err="1"/>
              <a:t>Complessivamente</a:t>
            </a:r>
            <a:r>
              <a:rPr lang="en-US"/>
              <a:t> il Layer </a:t>
            </a:r>
            <a:r>
              <a:rPr lang="en-US" err="1"/>
              <a:t>utilizza</a:t>
            </a:r>
            <a:r>
              <a:rPr lang="en-US"/>
              <a:t> </a:t>
            </a:r>
            <a:r>
              <a:rPr lang="en-US" err="1"/>
              <a:t>una</a:t>
            </a:r>
            <a:r>
              <a:rPr lang="en-US"/>
              <a:t> Matrice di Pesi (N, M).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1C3104-7F28-AE2F-CD2D-5353F461D682}"/>
              </a:ext>
            </a:extLst>
          </p:cNvPr>
          <p:cNvSpPr/>
          <p:nvPr/>
        </p:nvSpPr>
        <p:spPr bwMode="auto">
          <a:xfrm>
            <a:off x="778475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EA21E-0F42-D3E2-5D52-BE0A6F0CAA28}"/>
              </a:ext>
            </a:extLst>
          </p:cNvPr>
          <p:cNvSpPr/>
          <p:nvPr/>
        </p:nvSpPr>
        <p:spPr bwMode="auto">
          <a:xfrm>
            <a:off x="3054178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A3DADE9-471B-B8D2-C2C0-310CAAD9FFC5}"/>
              </a:ext>
            </a:extLst>
          </p:cNvPr>
          <p:cNvSpPr/>
          <p:nvPr/>
        </p:nvSpPr>
        <p:spPr bwMode="auto">
          <a:xfrm>
            <a:off x="5329881" y="6377917"/>
            <a:ext cx="2077994" cy="142103"/>
          </a:xfrm>
          <a:prstGeom prst="rect">
            <a:avLst/>
          </a:prstGeom>
          <a:noFill/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B42AB3-3D52-D369-E0D7-EA23D77AE355}"/>
              </a:ext>
            </a:extLst>
          </p:cNvPr>
          <p:cNvSpPr/>
          <p:nvPr/>
        </p:nvSpPr>
        <p:spPr bwMode="auto">
          <a:xfrm>
            <a:off x="7605584" y="6377917"/>
            <a:ext cx="2077994" cy="142103"/>
          </a:xfrm>
          <a:prstGeom prst="rect">
            <a:avLst/>
          </a:prstGeom>
          <a:noFill/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5B6E30-B83D-6B7D-74D8-E6DE426EB02C}"/>
              </a:ext>
            </a:extLst>
          </p:cNvPr>
          <p:cNvSpPr/>
          <p:nvPr/>
        </p:nvSpPr>
        <p:spPr bwMode="auto">
          <a:xfrm>
            <a:off x="9881287" y="6377917"/>
            <a:ext cx="2077994" cy="142103"/>
          </a:xfrm>
          <a:prstGeom prst="rect">
            <a:avLst/>
          </a:prstGeom>
          <a:noFill/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468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2F6E-9D17-6C0C-6424-94033D72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0"/>
            <a:ext cx="10363200" cy="1112109"/>
          </a:xfrm>
        </p:spPr>
        <p:txBody>
          <a:bodyPr/>
          <a:lstStyle/>
          <a:p>
            <a:r>
              <a:rPr lang="en-US">
                <a:latin typeface="Verdana"/>
                <a:ea typeface="Verdana"/>
              </a:rPr>
              <a:t>1. </a:t>
            </a:r>
            <a:r>
              <a:rPr lang="en-US" err="1">
                <a:latin typeface="Verdana"/>
                <a:ea typeface="Verdana"/>
              </a:rPr>
              <a:t>Un'Architettura</a:t>
            </a:r>
            <a:r>
              <a:rPr lang="en-US">
                <a:latin typeface="Verdana"/>
                <a:ea typeface="Verdana"/>
              </a:rPr>
              <a:t> per N2V...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E19F-7AB3-30B0-4B26-31DA2019C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011995"/>
            <a:ext cx="10838936" cy="3352800"/>
          </a:xfrm>
        </p:spPr>
        <p:txBody>
          <a:bodyPr/>
          <a:lstStyle/>
          <a:p>
            <a:r>
              <a:rPr lang="en-US" sz="2200" b="1">
                <a:solidFill>
                  <a:srgbClr val="0A1F5A"/>
                </a:solidFill>
                <a:latin typeface="Verdana"/>
                <a:ea typeface="Verdana"/>
              </a:rPr>
              <a:t>C. Le Convolutional Neural Network (CNN)</a:t>
            </a:r>
          </a:p>
          <a:p>
            <a:endParaRPr lang="en-US" sz="1400" b="1">
              <a:solidFill>
                <a:srgbClr val="0A1F5A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Perché?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Per ottimizzare gli MLP con Input N-Dimensionali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Per cosa?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Per Image </a:t>
            </a:r>
            <a:r>
              <a:rPr lang="it-IT" sz="1800" err="1">
                <a:solidFill>
                  <a:schemeClr val="tx1"/>
                </a:solidFill>
                <a:latin typeface="Verdana"/>
                <a:ea typeface="Verdana"/>
              </a:rPr>
              <a:t>Recognition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e </a:t>
            </a:r>
            <a:r>
              <a:rPr lang="it-IT" sz="1800" err="1">
                <a:solidFill>
                  <a:schemeClr val="tx1"/>
                </a:solidFill>
                <a:latin typeface="Verdana"/>
                <a:ea typeface="Verdana"/>
              </a:rPr>
              <a:t>Classification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endParaRPr lang="en-US" sz="1800">
              <a:solidFill>
                <a:schemeClr val="tx1"/>
              </a:solidFill>
              <a:latin typeface="Verdana"/>
              <a:ea typeface="Verdana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In che modo?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B530E672-1D15-FFB8-2852-3C57AF6D95A3}"/>
              </a:ext>
            </a:extLst>
          </p:cNvPr>
          <p:cNvCxnSpPr>
            <a:cxnSpLocks/>
          </p:cNvCxnSpPr>
          <p:nvPr/>
        </p:nvCxnSpPr>
        <p:spPr bwMode="auto">
          <a:xfrm>
            <a:off x="3146852" y="3144564"/>
            <a:ext cx="245077" cy="234777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9" name="Picture 8" descr="A screenshot of a grid&#10;&#10;Description automatically generated">
            <a:extLst>
              <a:ext uri="{FF2B5EF4-FFF2-40B4-BE49-F238E27FC236}">
                <a16:creationId xmlns:a16="http://schemas.microsoft.com/office/drawing/2014/main" id="{C857C4ED-07A0-D266-31CC-78AE4A99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4595" y="1589015"/>
            <a:ext cx="2743200" cy="20026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962C9F-1D01-A613-A7A6-B901A3B67BE0}"/>
              </a:ext>
            </a:extLst>
          </p:cNvPr>
          <p:cNvSpPr txBox="1"/>
          <p:nvPr/>
        </p:nvSpPr>
        <p:spPr>
          <a:xfrm>
            <a:off x="8502804" y="1156715"/>
            <a:ext cx="3336675" cy="2585323"/>
          </a:xfrm>
          <a:prstGeom prst="rect">
            <a:avLst/>
          </a:prstGeom>
          <a:noFill/>
          <a:ln>
            <a:solidFill>
              <a:srgbClr val="0A1F5A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L'Operatore</a:t>
            </a:r>
            <a:r>
              <a:rPr lang="en-US"/>
              <a:t> di </a:t>
            </a:r>
            <a:r>
              <a:rPr lang="en-US" err="1"/>
              <a:t>Convoluzione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15" name="Picture 14" descr="A diagram of a diagram of a variety of cubes&#10;&#10;Description automatically generated">
            <a:extLst>
              <a:ext uri="{FF2B5EF4-FFF2-40B4-BE49-F238E27FC236}">
                <a16:creationId xmlns:a16="http://schemas.microsoft.com/office/drawing/2014/main" id="{10ADA1E9-9B3E-D9C5-C893-96DB1D7C3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195" y="3531911"/>
            <a:ext cx="7211121" cy="24405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92E5E44-60C2-B381-E0AE-006F78D0602D}"/>
              </a:ext>
            </a:extLst>
          </p:cNvPr>
          <p:cNvSpPr txBox="1"/>
          <p:nvPr/>
        </p:nvSpPr>
        <p:spPr>
          <a:xfrm>
            <a:off x="8502553" y="4187706"/>
            <a:ext cx="3457480" cy="1477328"/>
          </a:xfrm>
          <a:prstGeom prst="rect">
            <a:avLst/>
          </a:prstGeom>
          <a:noFill/>
          <a:ln>
            <a:solidFill>
              <a:srgbClr val="0A1F5A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Rispetto </a:t>
            </a:r>
            <a:r>
              <a:rPr lang="en-US" err="1"/>
              <a:t>agli</a:t>
            </a:r>
            <a:r>
              <a:rPr lang="en-US"/>
              <a:t> MLP:</a:t>
            </a:r>
          </a:p>
          <a:p>
            <a:pPr marL="285750" indent="-285750">
              <a:buFont typeface="Courier New"/>
              <a:buChar char="o"/>
            </a:pPr>
            <a:r>
              <a:rPr lang="en-US" err="1"/>
              <a:t>Ogni</a:t>
            </a:r>
            <a:r>
              <a:rPr lang="en-US"/>
              <a:t> </a:t>
            </a:r>
            <a:r>
              <a:rPr lang="en-US" err="1"/>
              <a:t>Neurone</a:t>
            </a:r>
            <a:r>
              <a:rPr lang="en-US"/>
              <a:t> </a:t>
            </a:r>
            <a:r>
              <a:rPr lang="en-US" err="1"/>
              <a:t>utilizza</a:t>
            </a:r>
            <a:r>
              <a:rPr lang="en-US"/>
              <a:t> un </a:t>
            </a:r>
            <a:r>
              <a:rPr lang="en-US" err="1"/>
              <a:t>Filtro</a:t>
            </a:r>
            <a:r>
              <a:rPr lang="en-US"/>
              <a:t> </a:t>
            </a:r>
            <a:r>
              <a:rPr lang="en-US" err="1"/>
              <a:t>HxH</a:t>
            </a:r>
            <a:r>
              <a:rPr lang="en-US"/>
              <a:t>.</a:t>
            </a:r>
          </a:p>
          <a:p>
            <a:pPr marL="285750" indent="-285750">
              <a:buFont typeface="Courier New"/>
              <a:buChar char="o"/>
            </a:pPr>
            <a:r>
              <a:rPr lang="en-US"/>
              <a:t>Le Feature Maps </a:t>
            </a:r>
            <a:r>
              <a:rPr lang="en-US" err="1"/>
              <a:t>mantengono</a:t>
            </a:r>
            <a:r>
              <a:rPr lang="en-US"/>
              <a:t> la </a:t>
            </a:r>
            <a:r>
              <a:rPr lang="en-US" err="1"/>
              <a:t>Spazialità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1B21DD-B67D-5C11-89AE-EF12038CA658}"/>
              </a:ext>
            </a:extLst>
          </p:cNvPr>
          <p:cNvSpPr/>
          <p:nvPr/>
        </p:nvSpPr>
        <p:spPr bwMode="auto">
          <a:xfrm>
            <a:off x="778475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A723F6-B647-3D21-BDE0-8653566EFC96}"/>
              </a:ext>
            </a:extLst>
          </p:cNvPr>
          <p:cNvSpPr/>
          <p:nvPr/>
        </p:nvSpPr>
        <p:spPr bwMode="auto">
          <a:xfrm>
            <a:off x="3054178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69B55B-2B01-3593-25D5-D57EE26FA247}"/>
              </a:ext>
            </a:extLst>
          </p:cNvPr>
          <p:cNvSpPr/>
          <p:nvPr/>
        </p:nvSpPr>
        <p:spPr bwMode="auto">
          <a:xfrm>
            <a:off x="5329881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2C9683-E90D-9B66-6204-AA7B666DDB98}"/>
              </a:ext>
            </a:extLst>
          </p:cNvPr>
          <p:cNvSpPr/>
          <p:nvPr/>
        </p:nvSpPr>
        <p:spPr bwMode="auto">
          <a:xfrm>
            <a:off x="7605584" y="6377917"/>
            <a:ext cx="2077994" cy="142103"/>
          </a:xfrm>
          <a:prstGeom prst="rect">
            <a:avLst/>
          </a:prstGeom>
          <a:noFill/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CF5199-44E4-B23A-AD39-4B425AEA303B}"/>
              </a:ext>
            </a:extLst>
          </p:cNvPr>
          <p:cNvSpPr/>
          <p:nvPr/>
        </p:nvSpPr>
        <p:spPr bwMode="auto">
          <a:xfrm>
            <a:off x="9881287" y="6377917"/>
            <a:ext cx="2077994" cy="142103"/>
          </a:xfrm>
          <a:prstGeom prst="rect">
            <a:avLst/>
          </a:prstGeom>
          <a:noFill/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544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2F6E-9D17-6C0C-6424-94033D72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0"/>
            <a:ext cx="10363200" cy="1112109"/>
          </a:xfrm>
        </p:spPr>
        <p:txBody>
          <a:bodyPr/>
          <a:lstStyle/>
          <a:p>
            <a:r>
              <a:rPr lang="en-US">
                <a:latin typeface="Verdana"/>
                <a:ea typeface="Verdana"/>
              </a:rPr>
              <a:t>1. </a:t>
            </a:r>
            <a:r>
              <a:rPr lang="en-US" err="1">
                <a:latin typeface="Verdana"/>
                <a:ea typeface="Verdana"/>
              </a:rPr>
              <a:t>Un'Architettura</a:t>
            </a:r>
            <a:r>
              <a:rPr lang="en-US">
                <a:latin typeface="Verdana"/>
                <a:ea typeface="Verdana"/>
              </a:rPr>
              <a:t> per N2V...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E19F-7AB3-30B0-4B26-31DA2019C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022579"/>
            <a:ext cx="10838936" cy="3352800"/>
          </a:xfrm>
        </p:spPr>
        <p:txBody>
          <a:bodyPr/>
          <a:lstStyle/>
          <a:p>
            <a:r>
              <a:rPr lang="en-US" sz="2200" b="1">
                <a:solidFill>
                  <a:srgbClr val="0A1F5A"/>
                </a:solidFill>
                <a:latin typeface="Verdana"/>
                <a:ea typeface="Verdana"/>
              </a:rPr>
              <a:t>D. Le Fully Convolutional Network (FCN)</a:t>
            </a:r>
          </a:p>
          <a:p>
            <a:endParaRPr lang="en-US" sz="1400" b="1">
              <a:solidFill>
                <a:srgbClr val="0A1F5A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Perché?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Per calcolare output N-Dimensionali.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Per cosa?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Per Task di Segmentazione (e non solo)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In che modo?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B530E672-1D15-FFB8-2852-3C57AF6D95A3}"/>
              </a:ext>
            </a:extLst>
          </p:cNvPr>
          <p:cNvCxnSpPr>
            <a:cxnSpLocks/>
          </p:cNvCxnSpPr>
          <p:nvPr/>
        </p:nvCxnSpPr>
        <p:spPr bwMode="auto">
          <a:xfrm>
            <a:off x="3146852" y="3155148"/>
            <a:ext cx="245077" cy="234777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6962C9F-1D01-A613-A7A6-B901A3B67BE0}"/>
              </a:ext>
            </a:extLst>
          </p:cNvPr>
          <p:cNvSpPr txBox="1"/>
          <p:nvPr/>
        </p:nvSpPr>
        <p:spPr>
          <a:xfrm>
            <a:off x="8502804" y="1188465"/>
            <a:ext cx="3336675" cy="2585323"/>
          </a:xfrm>
          <a:prstGeom prst="rect">
            <a:avLst/>
          </a:prstGeom>
          <a:noFill/>
          <a:ln>
            <a:solidFill>
              <a:srgbClr val="0A1F5A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L'Operatore</a:t>
            </a:r>
            <a:r>
              <a:rPr lang="en-US"/>
              <a:t> di </a:t>
            </a:r>
            <a:r>
              <a:rPr lang="en-US" err="1"/>
              <a:t>Deconvoluzione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2E5E44-60C2-B381-E0AE-006F78D0602D}"/>
              </a:ext>
            </a:extLst>
          </p:cNvPr>
          <p:cNvSpPr txBox="1"/>
          <p:nvPr/>
        </p:nvSpPr>
        <p:spPr>
          <a:xfrm>
            <a:off x="7155114" y="4114656"/>
            <a:ext cx="3457480" cy="2031325"/>
          </a:xfrm>
          <a:prstGeom prst="rect">
            <a:avLst/>
          </a:prstGeom>
          <a:noFill/>
          <a:ln>
            <a:solidFill>
              <a:srgbClr val="0A1F5A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Rispetto alle CNN:</a:t>
            </a:r>
          </a:p>
          <a:p>
            <a:pPr marL="285750" indent="-285750">
              <a:buFont typeface="Courier New"/>
              <a:buChar char="o"/>
            </a:pPr>
            <a:r>
              <a:rPr lang="en-US"/>
              <a:t>Non </a:t>
            </a:r>
            <a:r>
              <a:rPr lang="en-US" err="1"/>
              <a:t>c'è</a:t>
            </a:r>
            <a:r>
              <a:rPr lang="en-US"/>
              <a:t> </a:t>
            </a:r>
            <a:r>
              <a:rPr lang="en-US" err="1"/>
              <a:t>più</a:t>
            </a:r>
            <a:r>
              <a:rPr lang="en-US"/>
              <a:t> </a:t>
            </a:r>
            <a:r>
              <a:rPr lang="en-US" err="1"/>
              <a:t>una</a:t>
            </a:r>
            <a:r>
              <a:rPr lang="en-US"/>
              <a:t> </a:t>
            </a:r>
            <a:r>
              <a:rPr lang="en-US" err="1"/>
              <a:t>parte</a:t>
            </a:r>
            <a:r>
              <a:rPr lang="en-US"/>
              <a:t> Fully Connected</a:t>
            </a:r>
          </a:p>
          <a:p>
            <a:pPr marL="285750" indent="-285750">
              <a:buFont typeface="Courier New"/>
              <a:buChar char="o"/>
            </a:pPr>
            <a:r>
              <a:rPr lang="en-US"/>
              <a:t>E' </a:t>
            </a:r>
            <a:r>
              <a:rPr lang="en-US" err="1"/>
              <a:t>necessario</a:t>
            </a:r>
            <a:r>
              <a:rPr lang="en-US"/>
              <a:t> fare </a:t>
            </a:r>
            <a:r>
              <a:rPr lang="en-US" err="1"/>
              <a:t>Upsampling</a:t>
            </a:r>
            <a:r>
              <a:rPr lang="en-US"/>
              <a:t> </a:t>
            </a:r>
          </a:p>
          <a:p>
            <a:pPr marL="285750" indent="-285750">
              <a:buFont typeface="Courier New"/>
              <a:buChar char="o"/>
            </a:pPr>
            <a:endParaRPr lang="en-US"/>
          </a:p>
          <a:p>
            <a:r>
              <a:rPr lang="en-US"/>
              <a:t>FCN-32, FCN-16, FCN-8</a:t>
            </a:r>
          </a:p>
        </p:txBody>
      </p:sp>
      <p:pic>
        <p:nvPicPr>
          <p:cNvPr id="10" name="Picture 9" descr="Figure 2">
            <a:extLst>
              <a:ext uri="{FF2B5EF4-FFF2-40B4-BE49-F238E27FC236}">
                <a16:creationId xmlns:a16="http://schemas.microsoft.com/office/drawing/2014/main" id="{986F83E3-779C-F20F-93C6-A63669B30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0644" y="1572783"/>
            <a:ext cx="1851102" cy="2114610"/>
          </a:xfrm>
          <a:prstGeom prst="rect">
            <a:avLst/>
          </a:prstGeom>
        </p:spPr>
      </p:pic>
      <p:pic>
        <p:nvPicPr>
          <p:cNvPr id="14" name="Picture 13" descr="A diagram of a graph&#10;&#10;Description automatically generated">
            <a:extLst>
              <a:ext uri="{FF2B5EF4-FFF2-40B4-BE49-F238E27FC236}">
                <a16:creationId xmlns:a16="http://schemas.microsoft.com/office/drawing/2014/main" id="{A37CAD94-C6EF-98FA-BF81-CFC1A975A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448" y="3464558"/>
            <a:ext cx="5456663" cy="277296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62B1CD0-5764-2BA0-2ADF-D680A982060E}"/>
              </a:ext>
            </a:extLst>
          </p:cNvPr>
          <p:cNvSpPr/>
          <p:nvPr/>
        </p:nvSpPr>
        <p:spPr bwMode="auto">
          <a:xfrm>
            <a:off x="778475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B7FB788-AF41-0022-21C5-1623B068790D}"/>
              </a:ext>
            </a:extLst>
          </p:cNvPr>
          <p:cNvSpPr/>
          <p:nvPr/>
        </p:nvSpPr>
        <p:spPr bwMode="auto">
          <a:xfrm>
            <a:off x="3054178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93551EC-09A0-6C6E-3E70-873F2FD01D08}"/>
              </a:ext>
            </a:extLst>
          </p:cNvPr>
          <p:cNvSpPr/>
          <p:nvPr/>
        </p:nvSpPr>
        <p:spPr bwMode="auto">
          <a:xfrm>
            <a:off x="5329881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0CF275-AE78-1F7A-9848-3452EA943947}"/>
              </a:ext>
            </a:extLst>
          </p:cNvPr>
          <p:cNvSpPr/>
          <p:nvPr/>
        </p:nvSpPr>
        <p:spPr bwMode="auto">
          <a:xfrm>
            <a:off x="7605584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C03EC22-9C08-5B9E-D19F-C320D862C68D}"/>
              </a:ext>
            </a:extLst>
          </p:cNvPr>
          <p:cNvSpPr/>
          <p:nvPr/>
        </p:nvSpPr>
        <p:spPr bwMode="auto">
          <a:xfrm>
            <a:off x="9881287" y="6377917"/>
            <a:ext cx="2077994" cy="142103"/>
          </a:xfrm>
          <a:prstGeom prst="rect">
            <a:avLst/>
          </a:prstGeom>
          <a:noFill/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5974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2F6E-9D17-6C0C-6424-94033D72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0"/>
            <a:ext cx="10363200" cy="1112109"/>
          </a:xfrm>
        </p:spPr>
        <p:txBody>
          <a:bodyPr/>
          <a:lstStyle/>
          <a:p>
            <a:r>
              <a:rPr lang="en-US">
                <a:latin typeface="Verdana"/>
                <a:ea typeface="Verdana"/>
              </a:rPr>
              <a:t>1. </a:t>
            </a:r>
            <a:r>
              <a:rPr lang="en-US" err="1">
                <a:latin typeface="Verdana"/>
                <a:ea typeface="Verdana"/>
              </a:rPr>
              <a:t>Un'Architettura</a:t>
            </a:r>
            <a:r>
              <a:rPr lang="en-US">
                <a:latin typeface="Verdana"/>
                <a:ea typeface="Verdana"/>
              </a:rPr>
              <a:t> per N2V...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E19F-7AB3-30B0-4B26-31DA2019C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022579"/>
            <a:ext cx="10838936" cy="3352800"/>
          </a:xfrm>
        </p:spPr>
        <p:txBody>
          <a:bodyPr/>
          <a:lstStyle/>
          <a:p>
            <a:r>
              <a:rPr lang="en-US" sz="2200" b="1">
                <a:solidFill>
                  <a:srgbClr val="0A1F5A"/>
                </a:solidFill>
                <a:latin typeface="Verdana"/>
                <a:ea typeface="Verdana"/>
              </a:rPr>
              <a:t>E. U-Net</a:t>
            </a:r>
          </a:p>
          <a:p>
            <a:endParaRPr lang="en-US" sz="1400" b="1">
              <a:solidFill>
                <a:srgbClr val="0A1F5A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Perché?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Per perfezionare le FCN.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Per cosa?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Per Segmentazione in ambito Medico (e non solo)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In che modo?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B530E672-1D15-FFB8-2852-3C57AF6D95A3}"/>
              </a:ext>
            </a:extLst>
          </p:cNvPr>
          <p:cNvCxnSpPr>
            <a:cxnSpLocks/>
          </p:cNvCxnSpPr>
          <p:nvPr/>
        </p:nvCxnSpPr>
        <p:spPr bwMode="auto">
          <a:xfrm>
            <a:off x="3146852" y="3610231"/>
            <a:ext cx="245077" cy="234777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9" name="Picture 8" descr="U-Net Architecture Explained - GeeksforGeeks">
            <a:extLst>
              <a:ext uri="{FF2B5EF4-FFF2-40B4-BE49-F238E27FC236}">
                <a16:creationId xmlns:a16="http://schemas.microsoft.com/office/drawing/2014/main" id="{E3D49785-C2B3-7485-AC38-8FB1178DC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986" y="2864263"/>
            <a:ext cx="6450979" cy="323013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92E5E44-60C2-B381-E0AE-006F78D0602D}"/>
              </a:ext>
            </a:extLst>
          </p:cNvPr>
          <p:cNvSpPr txBox="1"/>
          <p:nvPr/>
        </p:nvSpPr>
        <p:spPr>
          <a:xfrm>
            <a:off x="3679651" y="5443509"/>
            <a:ext cx="1190066" cy="369332"/>
          </a:xfrm>
          <a:prstGeom prst="rect">
            <a:avLst/>
          </a:prstGeom>
          <a:noFill/>
          <a:ln>
            <a:solidFill>
              <a:srgbClr val="0A1F5A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ENCODER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7B31ED-8285-70DE-2662-F5232DCD4310}"/>
              </a:ext>
            </a:extLst>
          </p:cNvPr>
          <p:cNvSpPr txBox="1"/>
          <p:nvPr/>
        </p:nvSpPr>
        <p:spPr>
          <a:xfrm>
            <a:off x="8688407" y="4105362"/>
            <a:ext cx="1190066" cy="369332"/>
          </a:xfrm>
          <a:prstGeom prst="rect">
            <a:avLst/>
          </a:prstGeom>
          <a:noFill/>
          <a:ln>
            <a:solidFill>
              <a:srgbClr val="0A1F5A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DECODER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ECA33F-FB3C-2EAE-C5A3-EF55FCBFF6DD}"/>
              </a:ext>
            </a:extLst>
          </p:cNvPr>
          <p:cNvSpPr txBox="1"/>
          <p:nvPr/>
        </p:nvSpPr>
        <p:spPr>
          <a:xfrm>
            <a:off x="5408089" y="3018120"/>
            <a:ext cx="1924188" cy="369332"/>
          </a:xfrm>
          <a:prstGeom prst="rect">
            <a:avLst/>
          </a:prstGeom>
          <a:noFill/>
          <a:ln>
            <a:solidFill>
              <a:srgbClr val="0A1F5A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Skip Connections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5BBA35-6736-2989-2743-585B2E6D7608}"/>
              </a:ext>
            </a:extLst>
          </p:cNvPr>
          <p:cNvSpPr txBox="1"/>
          <p:nvPr/>
        </p:nvSpPr>
        <p:spPr>
          <a:xfrm>
            <a:off x="8483967" y="1103827"/>
            <a:ext cx="3271626" cy="1200329"/>
          </a:xfrm>
          <a:prstGeom prst="rect">
            <a:avLst/>
          </a:prstGeom>
          <a:noFill/>
          <a:ln>
            <a:solidFill>
              <a:srgbClr val="0A1F5A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Le </a:t>
            </a:r>
            <a:r>
              <a:rPr lang="en-US" err="1"/>
              <a:t>Trasformazioni</a:t>
            </a:r>
            <a:r>
              <a:rPr lang="en-US"/>
              <a:t> di U-Net:</a:t>
            </a:r>
          </a:p>
          <a:p>
            <a:pPr marL="285750" indent="-285750">
              <a:buFont typeface="Courier New"/>
              <a:buChar char="o"/>
            </a:pPr>
            <a:r>
              <a:rPr lang="en-US" err="1"/>
              <a:t>Aumentano</a:t>
            </a:r>
            <a:r>
              <a:rPr lang="en-US"/>
              <a:t> la </a:t>
            </a:r>
            <a:r>
              <a:rPr lang="en-US" err="1"/>
              <a:t>Robustezza</a:t>
            </a:r>
          </a:p>
          <a:p>
            <a:pPr marL="285750" indent="-285750">
              <a:buFont typeface="Courier New"/>
              <a:buChar char="o"/>
            </a:pPr>
            <a:r>
              <a:rPr lang="en-US" err="1"/>
              <a:t>Consentono</a:t>
            </a:r>
            <a:r>
              <a:rPr lang="en-US"/>
              <a:t> un minor </a:t>
            </a:r>
            <a:r>
              <a:rPr lang="en-US" err="1"/>
              <a:t>numero</a:t>
            </a:r>
            <a:r>
              <a:rPr lang="en-US"/>
              <a:t> di Input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5A45FF-C9B8-DC2A-5B67-2D81A8D89CD5}"/>
              </a:ext>
            </a:extLst>
          </p:cNvPr>
          <p:cNvSpPr/>
          <p:nvPr/>
        </p:nvSpPr>
        <p:spPr bwMode="auto">
          <a:xfrm>
            <a:off x="778475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C345B5-8B9E-2BA3-FBF8-499DFAFA3E73}"/>
              </a:ext>
            </a:extLst>
          </p:cNvPr>
          <p:cNvSpPr/>
          <p:nvPr/>
        </p:nvSpPr>
        <p:spPr bwMode="auto">
          <a:xfrm>
            <a:off x="3054178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EABDCB2-C0B6-0255-AFBE-735E2AEA4C06}"/>
              </a:ext>
            </a:extLst>
          </p:cNvPr>
          <p:cNvSpPr/>
          <p:nvPr/>
        </p:nvSpPr>
        <p:spPr bwMode="auto">
          <a:xfrm>
            <a:off x="5329881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B35D36B-42F9-AABE-56EA-C98F42159C53}"/>
              </a:ext>
            </a:extLst>
          </p:cNvPr>
          <p:cNvSpPr/>
          <p:nvPr/>
        </p:nvSpPr>
        <p:spPr bwMode="auto">
          <a:xfrm>
            <a:off x="7605584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D294B78-62BB-DA2C-7263-D42BE57E7C44}"/>
              </a:ext>
            </a:extLst>
          </p:cNvPr>
          <p:cNvSpPr/>
          <p:nvPr/>
        </p:nvSpPr>
        <p:spPr bwMode="auto">
          <a:xfrm>
            <a:off x="9881287" y="6377917"/>
            <a:ext cx="207799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788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2F6E-9D17-6C0C-6424-94033D72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0"/>
            <a:ext cx="10363200" cy="1112109"/>
          </a:xfrm>
        </p:spPr>
        <p:txBody>
          <a:bodyPr/>
          <a:lstStyle/>
          <a:p>
            <a:r>
              <a:rPr lang="en-US">
                <a:latin typeface="Verdana"/>
                <a:ea typeface="Verdana"/>
              </a:rPr>
              <a:t>1. </a:t>
            </a:r>
            <a:r>
              <a:rPr lang="en-US" err="1">
                <a:latin typeface="Verdana"/>
                <a:ea typeface="Verdana"/>
              </a:rPr>
              <a:t>Un'Architettura</a:t>
            </a:r>
            <a:r>
              <a:rPr lang="en-US">
                <a:latin typeface="Verdana"/>
                <a:ea typeface="Verdana"/>
              </a:rPr>
              <a:t> per N2V...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E19F-7AB3-30B0-4B26-31DA2019C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107245"/>
            <a:ext cx="10838936" cy="3352800"/>
          </a:xfrm>
        </p:spPr>
        <p:txBody>
          <a:bodyPr/>
          <a:lstStyle/>
          <a:p>
            <a:r>
              <a:rPr lang="en-US" sz="2200" b="1">
                <a:solidFill>
                  <a:srgbClr val="0A1F5A"/>
                </a:solidFill>
                <a:latin typeface="Verdana"/>
                <a:ea typeface="Verdana"/>
              </a:rPr>
              <a:t>… è </a:t>
            </a:r>
            <a:r>
              <a:rPr lang="en-US" sz="2200" b="1" err="1">
                <a:solidFill>
                  <a:srgbClr val="0A1F5A"/>
                </a:solidFill>
                <a:latin typeface="Verdana"/>
                <a:ea typeface="Verdana"/>
              </a:rPr>
              <a:t>una</a:t>
            </a:r>
            <a:r>
              <a:rPr lang="en-US" sz="2200" b="1">
                <a:solidFill>
                  <a:srgbClr val="0A1F5A"/>
                </a:solidFill>
                <a:latin typeface="Verdana"/>
                <a:ea typeface="Verdana"/>
              </a:rPr>
              <a:t> U-Net</a:t>
            </a:r>
          </a:p>
          <a:p>
            <a:endParaRPr lang="en-US" sz="1400" b="1">
              <a:solidFill>
                <a:srgbClr val="0A1F5A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/>
              <a:buChar char="ü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Gestisce 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Immagini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in Input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chemeClr val="tx1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/>
              <a:buChar char="ü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Produce 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Immagini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in Output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/>
              <a:buChar char="ü"/>
            </a:pPr>
            <a:endParaRPr lang="it-IT" sz="1800">
              <a:solidFill>
                <a:schemeClr val="tx1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,Sans-Serif"/>
              <a:buChar char="ü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Mantiene 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Semantica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e 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Spazialità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,Sans-Serif"/>
              <a:buChar char="ü"/>
            </a:pPr>
            <a:endParaRPr lang="it-IT" sz="1800">
              <a:solidFill>
                <a:schemeClr val="tx1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,Sans-Serif"/>
              <a:buChar char="ü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Richiede 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piccole quantità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di </a:t>
            </a:r>
            <a:endParaRPr lang="en-US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  Dati di Training</a:t>
            </a:r>
            <a:endParaRPr lang="en-US">
              <a:solidFill>
                <a:schemeClr val="tx1"/>
              </a:solidFill>
            </a:endParaRP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  <a:p>
            <a:endParaRPr lang="en-US" sz="2200" b="1">
              <a:solidFill>
                <a:srgbClr val="0A1F5A"/>
              </a:solidFill>
              <a:latin typeface="Verdana"/>
              <a:ea typeface="Verdana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EBBDDC-70B1-0CA8-A776-C57A490979D4}"/>
              </a:ext>
            </a:extLst>
          </p:cNvPr>
          <p:cNvSpPr/>
          <p:nvPr/>
        </p:nvSpPr>
        <p:spPr bwMode="auto">
          <a:xfrm>
            <a:off x="831392" y="6399083"/>
            <a:ext cx="11180804" cy="142103"/>
          </a:xfrm>
          <a:prstGeom prst="rect">
            <a:avLst/>
          </a:prstGeom>
          <a:solidFill>
            <a:srgbClr val="0A1F5A"/>
          </a:solidFill>
          <a:ln>
            <a:solidFill>
              <a:srgbClr val="0A1F5A"/>
            </a:solidFill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10" name="Picture 9" descr="A diagram of a number of channels&#10;&#10;Description automatically generated">
            <a:extLst>
              <a:ext uri="{FF2B5EF4-FFF2-40B4-BE49-F238E27FC236}">
                <a16:creationId xmlns:a16="http://schemas.microsoft.com/office/drawing/2014/main" id="{34F4FC48-57A3-B4B9-34F4-6EDBF188A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515" y="2520319"/>
            <a:ext cx="6096000" cy="291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36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7A3433-952C-41A3-B0B8-784F46891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530" y="438912"/>
            <a:ext cx="7695028" cy="429768"/>
          </a:xfrm>
        </p:spPr>
        <p:txBody>
          <a:bodyPr/>
          <a:lstStyle/>
          <a:p>
            <a:r>
              <a:rPr lang="en-US">
                <a:solidFill>
                  <a:srgbClr val="0A1F5A"/>
                </a:solidFill>
              </a:rPr>
              <a:t>Il Rumore </a:t>
            </a:r>
            <a:r>
              <a:rPr lang="en-US" err="1">
                <a:solidFill>
                  <a:srgbClr val="0A1F5A"/>
                </a:solidFill>
              </a:rPr>
              <a:t>nelle</a:t>
            </a:r>
            <a:r>
              <a:rPr lang="en-US">
                <a:solidFill>
                  <a:srgbClr val="0A1F5A"/>
                </a:solidFill>
              </a:rPr>
              <a:t> </a:t>
            </a:r>
            <a:r>
              <a:rPr lang="en-US" err="1">
                <a:solidFill>
                  <a:srgbClr val="0A1F5A"/>
                </a:solidFill>
              </a:rPr>
              <a:t>Immagini</a:t>
            </a:r>
            <a:endParaRPr lang="en-US">
              <a:solidFill>
                <a:srgbClr val="0A1F5A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24F023-8A40-4491-B02E-18F06166225E}"/>
              </a:ext>
            </a:extLst>
          </p:cNvPr>
          <p:cNvSpPr txBox="1"/>
          <p:nvPr/>
        </p:nvSpPr>
        <p:spPr>
          <a:xfrm>
            <a:off x="1043529" y="1221462"/>
            <a:ext cx="10697021" cy="22176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200000"/>
              </a:lnSpc>
              <a:buNone/>
            </a:pPr>
            <a:r>
              <a:rPr lang="it-IT" b="0" i="0">
                <a:solidFill>
                  <a:schemeClr val="tx2"/>
                </a:solidFill>
                <a:effectLst/>
                <a:latin typeface="Verdana"/>
                <a:ea typeface="Verdana"/>
                <a:cs typeface="Arial"/>
              </a:rPr>
              <a:t>Cos'è il </a:t>
            </a:r>
            <a:r>
              <a:rPr lang="it-IT" b="1" i="0">
                <a:solidFill>
                  <a:schemeClr val="tx2"/>
                </a:solidFill>
                <a:effectLst/>
                <a:latin typeface="Verdana"/>
                <a:ea typeface="Verdana"/>
                <a:cs typeface="Arial"/>
              </a:rPr>
              <a:t>Rumore</a:t>
            </a:r>
            <a:r>
              <a:rPr lang="it-IT" b="0" i="0">
                <a:solidFill>
                  <a:schemeClr val="tx2"/>
                </a:solidFill>
                <a:effectLst/>
                <a:latin typeface="Verdana"/>
                <a:ea typeface="Verdana"/>
                <a:cs typeface="Arial"/>
              </a:rPr>
              <a:t>: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b="1" i="0">
                <a:solidFill>
                  <a:schemeClr val="tx2"/>
                </a:solidFill>
                <a:effectLst/>
                <a:latin typeface="Verdana"/>
                <a:ea typeface="Verdana"/>
                <a:cs typeface="Arial"/>
              </a:rPr>
              <a:t>Distorsione casuale</a:t>
            </a:r>
            <a:r>
              <a:rPr lang="it-IT" b="0" i="0">
                <a:solidFill>
                  <a:schemeClr val="tx2"/>
                </a:solidFill>
                <a:effectLst/>
                <a:latin typeface="Verdana"/>
                <a:ea typeface="Verdana"/>
                <a:cs typeface="Arial"/>
              </a:rPr>
              <a:t> che altera i pixel, riducendo la chiarezza dell'immagine.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b="1" i="0">
                <a:solidFill>
                  <a:schemeClr val="tx2"/>
                </a:solidFill>
                <a:effectLst/>
                <a:latin typeface="Verdana"/>
                <a:ea typeface="Verdana"/>
                <a:cs typeface="Arial"/>
              </a:rPr>
              <a:t>Artefatto</a:t>
            </a:r>
            <a:r>
              <a:rPr lang="it-IT" b="0" i="0">
                <a:solidFill>
                  <a:schemeClr val="tx2"/>
                </a:solidFill>
                <a:effectLst/>
                <a:latin typeface="Verdana"/>
                <a:ea typeface="Verdana"/>
                <a:cs typeface="Arial"/>
              </a:rPr>
              <a:t> che può influenzare l'analisi dei dati.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b="0" i="0">
                <a:solidFill>
                  <a:schemeClr val="tx2"/>
                </a:solidFill>
                <a:effectLst/>
                <a:latin typeface="Verdana"/>
                <a:ea typeface="Verdana"/>
                <a:cs typeface="Arial"/>
              </a:rPr>
              <a:t>Compromette </a:t>
            </a:r>
            <a:r>
              <a:rPr lang="it-IT" b="1" i="0">
                <a:solidFill>
                  <a:schemeClr val="tx2"/>
                </a:solidFill>
                <a:effectLst/>
                <a:latin typeface="Verdana"/>
                <a:ea typeface="Verdana"/>
                <a:cs typeface="Arial"/>
              </a:rPr>
              <a:t>nitidezza, contrasto e dettagli</a:t>
            </a:r>
            <a:r>
              <a:rPr lang="it-IT" b="0" i="0">
                <a:solidFill>
                  <a:schemeClr val="tx2"/>
                </a:solidFill>
                <a:effectLst/>
                <a:latin typeface="Verdana"/>
                <a:ea typeface="Verdana"/>
                <a:cs typeface="Arial"/>
              </a:rPr>
              <a:t> dell'immagine.</a:t>
            </a:r>
          </a:p>
        </p:txBody>
      </p:sp>
      <p:pic>
        <p:nvPicPr>
          <p:cNvPr id="3" name="Immagine 2" descr="Unstructured denoising">
            <a:extLst>
              <a:ext uri="{FF2B5EF4-FFF2-40B4-BE49-F238E27FC236}">
                <a16:creationId xmlns:a16="http://schemas.microsoft.com/office/drawing/2014/main" id="{832A245D-AA85-5429-92B2-A79F84AEE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78" y="3710148"/>
            <a:ext cx="4465621" cy="221400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28711DF4-A8A5-23B4-6C4D-EC4F47DC0A96}"/>
              </a:ext>
            </a:extLst>
          </p:cNvPr>
          <p:cNvSpPr txBox="1"/>
          <p:nvPr/>
        </p:nvSpPr>
        <p:spPr>
          <a:xfrm>
            <a:off x="3600078" y="5924156"/>
            <a:ext cx="32090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0" i="1" err="1">
                <a:solidFill>
                  <a:schemeClr val="bg1">
                    <a:lumMod val="65000"/>
                  </a:schemeClr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Unstructured</a:t>
            </a:r>
            <a:r>
              <a:rPr lang="it-IT" sz="1200" b="0" i="1">
                <a:solidFill>
                  <a:schemeClr val="bg1">
                    <a:lumMod val="65000"/>
                  </a:schemeClr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it-IT" sz="1200" b="0" i="1" err="1">
                <a:solidFill>
                  <a:schemeClr val="bg1">
                    <a:lumMod val="65000"/>
                  </a:schemeClr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noise</a:t>
            </a:r>
            <a:endParaRPr lang="it-IT" sz="1200" b="0" i="1">
              <a:solidFill>
                <a:schemeClr val="bg1">
                  <a:lumMod val="65000"/>
                </a:schemeClr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5072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2F6E-9D17-6C0C-6424-94033D72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0"/>
            <a:ext cx="10363200" cy="1112109"/>
          </a:xfrm>
        </p:spPr>
        <p:txBody>
          <a:bodyPr/>
          <a:lstStyle/>
          <a:p>
            <a:r>
              <a:rPr lang="en-US">
                <a:latin typeface="Verdana"/>
                <a:ea typeface="Verdana"/>
              </a:rPr>
              <a:t>2. Un </a:t>
            </a:r>
            <a:r>
              <a:rPr lang="en-US" err="1">
                <a:latin typeface="Verdana"/>
                <a:ea typeface="Verdana"/>
              </a:rPr>
              <a:t>Algoritmo</a:t>
            </a:r>
            <a:r>
              <a:rPr lang="en-US">
                <a:latin typeface="Verdana"/>
                <a:ea typeface="Verdana"/>
              </a:rPr>
              <a:t> di Denoising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E19F-7AB3-30B0-4B26-31DA2019C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106959"/>
            <a:ext cx="10838936" cy="5037891"/>
          </a:xfrm>
        </p:spPr>
        <p:txBody>
          <a:bodyPr/>
          <a:lstStyle/>
          <a:p>
            <a:r>
              <a:rPr lang="en-US" sz="1800" b="1" err="1">
                <a:solidFill>
                  <a:srgbClr val="0A1F5A"/>
                </a:solidFill>
                <a:latin typeface="Verdana"/>
                <a:ea typeface="Verdana"/>
              </a:rPr>
              <a:t>Formalizzando</a:t>
            </a:r>
            <a:r>
              <a:rPr lang="en-US" sz="1800" b="1">
                <a:solidFill>
                  <a:srgbClr val="0A1F5A"/>
                </a:solidFill>
                <a:latin typeface="Verdana"/>
                <a:ea typeface="Verdana"/>
              </a:rPr>
              <a:t> il </a:t>
            </a:r>
            <a:r>
              <a:rPr lang="en-US" sz="1800" b="1" err="1">
                <a:solidFill>
                  <a:srgbClr val="0A1F5A"/>
                </a:solidFill>
                <a:latin typeface="Verdana"/>
                <a:ea typeface="Verdana"/>
              </a:rPr>
              <a:t>Problema</a:t>
            </a:r>
            <a:r>
              <a:rPr lang="en-US" sz="1800" b="1">
                <a:solidFill>
                  <a:srgbClr val="0A1F5A"/>
                </a:solidFill>
                <a:latin typeface="Verdana"/>
                <a:ea typeface="Verdana"/>
              </a:rPr>
              <a:t>:</a:t>
            </a:r>
          </a:p>
          <a:p>
            <a:endParaRPr lang="en-US" sz="700" b="1">
              <a:solidFill>
                <a:srgbClr val="0A1F5A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it-IT" sz="2000">
                <a:solidFill>
                  <a:schemeClr val="tx1"/>
                </a:solidFill>
                <a:latin typeface="Verdana"/>
                <a:ea typeface="Verdana"/>
              </a:rPr>
              <a:t>L'immagine in Input è x = s + n</a:t>
            </a:r>
            <a:endParaRPr lang="it-IT" sz="2000">
              <a:solidFill>
                <a:schemeClr val="tx1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1050">
              <a:solidFill>
                <a:schemeClr val="tx1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it-IT" sz="2000">
                <a:solidFill>
                  <a:schemeClr val="tx1"/>
                </a:solidFill>
                <a:latin typeface="Verdana"/>
                <a:ea typeface="Verdana"/>
              </a:rPr>
              <a:t>Due assunzioni:</a:t>
            </a:r>
            <a:endParaRPr lang="it-IT" sz="2000">
              <a:solidFill>
                <a:schemeClr val="tx1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1050">
              <a:solidFill>
                <a:schemeClr val="tx1"/>
              </a:solidFill>
            </a:endParaRPr>
          </a:p>
          <a:p>
            <a:pPr marL="742950" lvl="1" indent="-285750">
              <a:spcBef>
                <a:spcPts val="0"/>
              </a:spcBef>
              <a:buFont typeface="Courier New"/>
              <a:buChar char="o"/>
            </a:pPr>
            <a:r>
              <a:rPr lang="it-IT" sz="1600">
                <a:solidFill>
                  <a:schemeClr val="tx1"/>
                </a:solidFill>
                <a:latin typeface="Verdana"/>
                <a:ea typeface="Verdana"/>
              </a:rPr>
              <a:t>P(s</a:t>
            </a:r>
            <a:r>
              <a:rPr lang="it-IT" sz="1600" baseline="-25000">
                <a:solidFill>
                  <a:schemeClr val="tx1"/>
                </a:solidFill>
                <a:latin typeface="Verdana"/>
                <a:ea typeface="Verdana"/>
              </a:rPr>
              <a:t>i</a:t>
            </a:r>
            <a:r>
              <a:rPr lang="it-IT" sz="1600">
                <a:solidFill>
                  <a:schemeClr val="tx1"/>
                </a:solidFill>
                <a:latin typeface="Verdana"/>
                <a:ea typeface="Verdana"/>
              </a:rPr>
              <a:t> | </a:t>
            </a:r>
            <a:r>
              <a:rPr lang="it-IT" sz="1600" err="1">
                <a:solidFill>
                  <a:schemeClr val="tx1"/>
                </a:solidFill>
                <a:latin typeface="Verdana"/>
                <a:ea typeface="Verdana"/>
              </a:rPr>
              <a:t>s</a:t>
            </a:r>
            <a:r>
              <a:rPr lang="it-IT" sz="1600" baseline="-25000" err="1">
                <a:solidFill>
                  <a:schemeClr val="tx1"/>
                </a:solidFill>
                <a:latin typeface="Verdana"/>
                <a:ea typeface="Verdana"/>
              </a:rPr>
              <a:t>j</a:t>
            </a:r>
            <a:r>
              <a:rPr lang="it-IT" sz="1600">
                <a:solidFill>
                  <a:schemeClr val="tx1"/>
                </a:solidFill>
                <a:latin typeface="Verdana"/>
                <a:ea typeface="Verdana"/>
              </a:rPr>
              <a:t>) ≠ P(s</a:t>
            </a:r>
            <a:r>
              <a:rPr lang="it-IT" sz="1600" baseline="-25000">
                <a:solidFill>
                  <a:schemeClr val="tx1"/>
                </a:solidFill>
                <a:latin typeface="Verdana"/>
                <a:ea typeface="Verdana"/>
              </a:rPr>
              <a:t>i</a:t>
            </a:r>
            <a:r>
              <a:rPr lang="it-IT" sz="1600">
                <a:solidFill>
                  <a:schemeClr val="tx1"/>
                </a:solidFill>
                <a:latin typeface="Verdana"/>
                <a:ea typeface="Verdana"/>
              </a:rPr>
              <a:t>) </a:t>
            </a:r>
            <a:r>
              <a:rPr lang="it-IT" sz="2400">
                <a:solidFill>
                  <a:srgbClr val="0A1F5A"/>
                </a:solidFill>
                <a:latin typeface="Verdana"/>
                <a:ea typeface="Verdana"/>
              </a:rPr>
              <a:t>←</a:t>
            </a:r>
            <a:r>
              <a:rPr lang="it-IT" sz="1600">
                <a:solidFill>
                  <a:schemeClr val="tx1"/>
                </a:solidFill>
                <a:latin typeface="Verdana"/>
                <a:ea typeface="Verdana"/>
              </a:rPr>
              <a:t> ovvero i pixel del Segnale s sono Statisticamente Dipendenti</a:t>
            </a:r>
          </a:p>
          <a:p>
            <a:pPr marL="285750" indent="-285750" eaLnBrk="0" hangingPunct="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1050">
              <a:solidFill>
                <a:schemeClr val="tx1"/>
              </a:solidFill>
            </a:endParaRPr>
          </a:p>
          <a:p>
            <a:pPr marL="742950" lvl="1" indent="-285750">
              <a:spcBef>
                <a:spcPts val="0"/>
              </a:spcBef>
              <a:buFont typeface="Courier New,monospace"/>
              <a:buChar char="o"/>
            </a:pPr>
            <a:r>
              <a:rPr lang="it-IT" sz="1600">
                <a:solidFill>
                  <a:schemeClr val="tx1"/>
                </a:solidFill>
                <a:latin typeface="Verdana"/>
                <a:ea typeface="Verdana"/>
              </a:rPr>
              <a:t>P(n</a:t>
            </a:r>
            <a:r>
              <a:rPr lang="it-IT" sz="1000" baseline="-25000">
                <a:solidFill>
                  <a:schemeClr val="tx1"/>
                </a:solidFill>
                <a:latin typeface="Verdana"/>
                <a:ea typeface="Verdana"/>
              </a:rPr>
              <a:t>i</a:t>
            </a:r>
            <a:r>
              <a:rPr lang="it-IT" sz="1600">
                <a:solidFill>
                  <a:schemeClr val="tx1"/>
                </a:solidFill>
                <a:latin typeface="Verdana"/>
                <a:ea typeface="Verdana"/>
              </a:rPr>
              <a:t> | </a:t>
            </a:r>
            <a:r>
              <a:rPr lang="it-IT" sz="1600" err="1">
                <a:solidFill>
                  <a:schemeClr val="tx1"/>
                </a:solidFill>
                <a:latin typeface="Verdana"/>
                <a:ea typeface="Verdana"/>
              </a:rPr>
              <a:t>n</a:t>
            </a:r>
            <a:r>
              <a:rPr lang="it-IT" sz="1000" baseline="-25000" err="1">
                <a:solidFill>
                  <a:schemeClr val="tx1"/>
                </a:solidFill>
                <a:latin typeface="Verdana"/>
                <a:ea typeface="Verdana"/>
              </a:rPr>
              <a:t>j</a:t>
            </a:r>
            <a:r>
              <a:rPr lang="it-IT" sz="1600">
                <a:solidFill>
                  <a:schemeClr val="tx1"/>
                </a:solidFill>
                <a:latin typeface="Verdana"/>
                <a:ea typeface="Verdana"/>
              </a:rPr>
              <a:t>) = P(n</a:t>
            </a:r>
            <a:r>
              <a:rPr lang="it-IT" sz="1000" baseline="-25000">
                <a:solidFill>
                  <a:schemeClr val="tx1"/>
                </a:solidFill>
                <a:latin typeface="Verdana"/>
                <a:ea typeface="Verdana"/>
              </a:rPr>
              <a:t>i</a:t>
            </a:r>
            <a:r>
              <a:rPr lang="it-IT" sz="1600">
                <a:solidFill>
                  <a:schemeClr val="tx1"/>
                </a:solidFill>
                <a:latin typeface="Verdana"/>
                <a:ea typeface="Verdana"/>
              </a:rPr>
              <a:t>) </a:t>
            </a:r>
            <a:r>
              <a:rPr lang="it-IT" sz="2400">
                <a:solidFill>
                  <a:srgbClr val="0A1F5A"/>
                </a:solidFill>
                <a:latin typeface="Verdana"/>
                <a:ea typeface="Verdana"/>
              </a:rPr>
              <a:t>←</a:t>
            </a:r>
            <a:r>
              <a:rPr lang="it-IT" sz="1600">
                <a:solidFill>
                  <a:schemeClr val="tx1"/>
                </a:solidFill>
                <a:latin typeface="Verdana"/>
                <a:ea typeface="Verdana"/>
              </a:rPr>
              <a:t> ovvero i pixel del Rumore n sono Statisticamente Indipendenti</a:t>
            </a:r>
            <a:endParaRPr lang="en-US" sz="1600">
              <a:solidFill>
                <a:schemeClr val="tx1"/>
              </a:solidFill>
            </a:endParaRPr>
          </a:p>
          <a:p>
            <a:r>
              <a:rPr lang="en-US" sz="1800" b="1">
                <a:solidFill>
                  <a:srgbClr val="0A1F5A"/>
                </a:solidFill>
                <a:latin typeface="Verdana"/>
                <a:ea typeface="Verdana"/>
              </a:rPr>
              <a:t>In </a:t>
            </a:r>
            <a:r>
              <a:rPr lang="en-US" sz="1800" b="1" err="1">
                <a:solidFill>
                  <a:srgbClr val="0A1F5A"/>
                </a:solidFill>
                <a:latin typeface="Verdana"/>
                <a:ea typeface="Verdana"/>
              </a:rPr>
              <a:t>pratica</a:t>
            </a:r>
            <a:r>
              <a:rPr lang="en-US" sz="1800" b="1">
                <a:solidFill>
                  <a:srgbClr val="0A1F5A"/>
                </a:solidFill>
                <a:latin typeface="Verdana"/>
                <a:ea typeface="Verdana"/>
              </a:rPr>
              <a:t>: </a:t>
            </a:r>
            <a:endParaRPr lang="en-US" sz="1800">
              <a:solidFill>
                <a:schemeClr val="tx1"/>
              </a:solidFill>
              <a:latin typeface="Verdana"/>
              <a:ea typeface="Verdana"/>
            </a:endParaRPr>
          </a:p>
          <a:p>
            <a:pPr marL="285750" indent="-285750">
              <a:spcBef>
                <a:spcPts val="1400"/>
              </a:spcBef>
              <a:spcAft>
                <a:spcPts val="0"/>
              </a:spcAft>
              <a:buFont typeface="Arial"/>
              <a:buChar char="•"/>
            </a:pP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I pixel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che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circondano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un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certo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x</a:t>
            </a:r>
            <a:r>
              <a:rPr lang="en-US" sz="1800" baseline="-25000">
                <a:solidFill>
                  <a:schemeClr val="tx1"/>
                </a:solidFill>
                <a:latin typeface="Verdana"/>
                <a:ea typeface="Verdana"/>
              </a:rPr>
              <a:t>i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sono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legati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tra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loro solo dal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segnale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originale</a:t>
            </a:r>
            <a:endParaRPr lang="en-US" sz="1800">
              <a:solidFill>
                <a:schemeClr val="tx1"/>
              </a:solidFill>
              <a:latin typeface="Verdana"/>
              <a:ea typeface="Verdana"/>
            </a:endParaRPr>
          </a:p>
          <a:p>
            <a:pPr marL="285750" indent="-285750">
              <a:spcBef>
                <a:spcPts val="1400"/>
              </a:spcBef>
              <a:spcAft>
                <a:spcPts val="0"/>
              </a:spcAft>
              <a:buFont typeface="Arial"/>
              <a:buChar char="•"/>
            </a:pP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Osservando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i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pixel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che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circondano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un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certo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x</a:t>
            </a:r>
            <a:r>
              <a:rPr lang="en-US" sz="1800" baseline="-25000">
                <a:solidFill>
                  <a:schemeClr val="tx1"/>
                </a:solidFill>
                <a:latin typeface="Verdana"/>
                <a:ea typeface="Verdana"/>
              </a:rPr>
              <a:t>i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, con un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quantità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sufficiente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di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Addestramento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possiamo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far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emergere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800" err="1">
                <a:solidFill>
                  <a:schemeClr val="tx1"/>
                </a:solidFill>
                <a:latin typeface="Verdana"/>
                <a:ea typeface="Verdana"/>
              </a:rPr>
              <a:t>s</a:t>
            </a:r>
            <a:r>
              <a:rPr lang="en-US" sz="1800" baseline="-25000" err="1">
                <a:solidFill>
                  <a:schemeClr val="tx1"/>
                </a:solidFill>
                <a:latin typeface="Verdana"/>
                <a:ea typeface="Verdana"/>
              </a:rPr>
              <a:t>i</a:t>
            </a:r>
            <a:r>
              <a:rPr lang="en-US" sz="1800">
                <a:solidFill>
                  <a:schemeClr val="tx1"/>
                </a:solidFill>
                <a:latin typeface="Verdana"/>
                <a:ea typeface="Verdana"/>
              </a:rPr>
              <a:t>.</a:t>
            </a:r>
          </a:p>
        </p:txBody>
      </p:sp>
      <p:pic>
        <p:nvPicPr>
          <p:cNvPr id="7" name="Picture 6" descr="A pixelated image of a smiley face&#10;&#10;Description automatically generated">
            <a:extLst>
              <a:ext uri="{FF2B5EF4-FFF2-40B4-BE49-F238E27FC236}">
                <a16:creationId xmlns:a16="http://schemas.microsoft.com/office/drawing/2014/main" id="{86F72584-7309-C74F-BC9C-825D0B790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7406" y="1181875"/>
            <a:ext cx="6096000" cy="129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963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2F6E-9D17-6C0C-6424-94033D72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0"/>
            <a:ext cx="10363200" cy="1112109"/>
          </a:xfrm>
        </p:spPr>
        <p:txBody>
          <a:bodyPr/>
          <a:lstStyle/>
          <a:p>
            <a:r>
              <a:rPr lang="en-US">
                <a:latin typeface="Verdana"/>
                <a:ea typeface="Verdana"/>
              </a:rPr>
              <a:t>2. Un </a:t>
            </a:r>
            <a:r>
              <a:rPr lang="en-US" err="1">
                <a:latin typeface="Verdana"/>
                <a:ea typeface="Verdana"/>
              </a:rPr>
              <a:t>Algoritmo</a:t>
            </a:r>
            <a:r>
              <a:rPr lang="en-US">
                <a:latin typeface="Verdana"/>
                <a:ea typeface="Verdana"/>
              </a:rPr>
              <a:t> di Denoising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E19F-7AB3-30B0-4B26-31DA2019C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106959"/>
            <a:ext cx="10838936" cy="4598773"/>
          </a:xfrm>
        </p:spPr>
        <p:txBody>
          <a:bodyPr/>
          <a:lstStyle/>
          <a:p>
            <a:r>
              <a:rPr lang="en-US" sz="1800" b="1">
                <a:solidFill>
                  <a:srgbClr val="0A1F5A"/>
                </a:solidFill>
                <a:latin typeface="Verdana"/>
                <a:ea typeface="Verdana"/>
              </a:rPr>
              <a:t>Una Blind-Spot Network</a:t>
            </a:r>
            <a:r>
              <a:rPr lang="en-US" sz="1600" b="1">
                <a:solidFill>
                  <a:srgbClr val="0A1F5A"/>
                </a:solidFill>
                <a:latin typeface="Verdana"/>
                <a:ea typeface="Verdana"/>
              </a:rPr>
              <a:t>:</a:t>
            </a:r>
          </a:p>
          <a:p>
            <a:endParaRPr lang="en-US" sz="600" b="1">
              <a:solidFill>
                <a:srgbClr val="0A1F5A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1800">
              <a:solidFill>
                <a:schemeClr val="tx1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1800">
              <a:solidFill>
                <a:srgbClr val="000000"/>
              </a:solidFill>
            </a:endParaRPr>
          </a:p>
        </p:txBody>
      </p:sp>
      <p:pic>
        <p:nvPicPr>
          <p:cNvPr id="5" name="Picture 4" descr="A diagram of a diagram of a eye&#10;&#10;Description automatically generated">
            <a:extLst>
              <a:ext uri="{FF2B5EF4-FFF2-40B4-BE49-F238E27FC236}">
                <a16:creationId xmlns:a16="http://schemas.microsoft.com/office/drawing/2014/main" id="{702BD486-7CE8-0251-3517-B66C86754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900" y="1960476"/>
            <a:ext cx="5059578" cy="2926750"/>
          </a:xfrm>
          <a:prstGeom prst="rect">
            <a:avLst/>
          </a:prstGeom>
        </p:spPr>
      </p:pic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F6980FF4-DE9E-FD53-DDD0-D464F49689A2}"/>
              </a:ext>
            </a:extLst>
          </p:cNvPr>
          <p:cNvCxnSpPr>
            <a:cxnSpLocks/>
          </p:cNvCxnSpPr>
          <p:nvPr/>
        </p:nvCxnSpPr>
        <p:spPr bwMode="auto">
          <a:xfrm flipH="1">
            <a:off x="3402227" y="3002690"/>
            <a:ext cx="434545" cy="327452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D760488B-7F13-D70E-CFE9-25C78E85F667}"/>
              </a:ext>
            </a:extLst>
          </p:cNvPr>
          <p:cNvCxnSpPr>
            <a:cxnSpLocks/>
          </p:cNvCxnSpPr>
          <p:nvPr/>
        </p:nvCxnSpPr>
        <p:spPr bwMode="auto">
          <a:xfrm flipV="1">
            <a:off x="8604420" y="2588738"/>
            <a:ext cx="420131" cy="815547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BE3F3F-8106-6652-B4F0-38DDE9C1BBDA}"/>
              </a:ext>
            </a:extLst>
          </p:cNvPr>
          <p:cNvSpPr txBox="1"/>
          <p:nvPr/>
        </p:nvSpPr>
        <p:spPr>
          <a:xfrm>
            <a:off x="802183" y="3402126"/>
            <a:ext cx="2797951" cy="1200329"/>
          </a:xfrm>
          <a:prstGeom prst="rect">
            <a:avLst/>
          </a:prstGeom>
          <a:noFill/>
          <a:ln>
            <a:solidFill>
              <a:srgbClr val="0A1F5A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Senza un Punto </a:t>
            </a:r>
            <a:r>
              <a:rPr lang="en-US" err="1"/>
              <a:t>Cieco</a:t>
            </a:r>
            <a:r>
              <a:rPr lang="en-US"/>
              <a:t>, </a:t>
            </a:r>
            <a:r>
              <a:rPr lang="en-US" err="1"/>
              <a:t>ogni</a:t>
            </a:r>
            <a:r>
              <a:rPr lang="en-US"/>
              <a:t> </a:t>
            </a:r>
            <a:r>
              <a:rPr lang="en-US" err="1"/>
              <a:t>Predizione</a:t>
            </a:r>
            <a:r>
              <a:rPr lang="en-US"/>
              <a:t> </a:t>
            </a:r>
            <a:r>
              <a:rPr lang="en-US" err="1"/>
              <a:t>degenererà</a:t>
            </a:r>
            <a:r>
              <a:rPr lang="en-US"/>
              <a:t> </a:t>
            </a:r>
            <a:r>
              <a:rPr lang="en-US" err="1"/>
              <a:t>nel</a:t>
            </a:r>
            <a:r>
              <a:rPr lang="en-US"/>
              <a:t> Pixel Centrale (l'"</a:t>
            </a:r>
            <a:r>
              <a:rPr lang="en-US" err="1"/>
              <a:t>Identità</a:t>
            </a:r>
            <a:r>
              <a:rPr lang="en-US"/>
              <a:t>")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7966A8-25D9-5798-9EE6-708CBCD13AF6}"/>
              </a:ext>
            </a:extLst>
          </p:cNvPr>
          <p:cNvSpPr txBox="1"/>
          <p:nvPr/>
        </p:nvSpPr>
        <p:spPr>
          <a:xfrm>
            <a:off x="9112101" y="2197342"/>
            <a:ext cx="2797951" cy="1200329"/>
          </a:xfrm>
          <a:prstGeom prst="rect">
            <a:avLst/>
          </a:prstGeom>
          <a:noFill/>
          <a:ln>
            <a:solidFill>
              <a:srgbClr val="0A1F5A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Con un Punto </a:t>
            </a:r>
            <a:r>
              <a:rPr lang="en-US" err="1"/>
              <a:t>Cieco</a:t>
            </a:r>
            <a:r>
              <a:rPr lang="en-US"/>
              <a:t>, </a:t>
            </a:r>
            <a:r>
              <a:rPr lang="en-US" err="1"/>
              <a:t>forziamo</a:t>
            </a:r>
            <a:r>
              <a:rPr lang="en-US"/>
              <a:t> la Rete a </a:t>
            </a:r>
            <a:r>
              <a:rPr lang="en-US" err="1"/>
              <a:t>predirre</a:t>
            </a:r>
            <a:r>
              <a:rPr lang="en-US"/>
              <a:t> un </a:t>
            </a:r>
            <a:r>
              <a:rPr lang="en-US" err="1"/>
              <a:t>risultato</a:t>
            </a:r>
            <a:r>
              <a:rPr lang="en-US"/>
              <a:t> </a:t>
            </a:r>
            <a:r>
              <a:rPr lang="en-US" err="1"/>
              <a:t>appropriato</a:t>
            </a:r>
            <a:r>
              <a:rPr lang="en-US"/>
              <a:t> al </a:t>
            </a:r>
            <a:r>
              <a:rPr lang="en-US" err="1"/>
              <a:t>contesto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40CE18-9F65-2B11-D665-FEAC4FBA160D}"/>
              </a:ext>
            </a:extLst>
          </p:cNvPr>
          <p:cNvSpPr txBox="1"/>
          <p:nvPr/>
        </p:nvSpPr>
        <p:spPr>
          <a:xfrm>
            <a:off x="3695723" y="4987909"/>
            <a:ext cx="5269303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L'area</a:t>
            </a:r>
            <a:r>
              <a:rPr lang="en-US"/>
              <a:t> </a:t>
            </a:r>
            <a:r>
              <a:rPr lang="en-US" err="1"/>
              <a:t>blu</a:t>
            </a:r>
            <a:r>
              <a:rPr lang="en-US"/>
              <a:t> è il campo </a:t>
            </a:r>
            <a:r>
              <a:rPr lang="en-US" err="1"/>
              <a:t>recettivo</a:t>
            </a:r>
            <a:r>
              <a:rPr lang="en-US"/>
              <a:t> </a:t>
            </a:r>
            <a:r>
              <a:rPr lang="en-US" err="1"/>
              <a:t>della</a:t>
            </a:r>
            <a:r>
              <a:rPr lang="en-US"/>
              <a:t> nostra Rete!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16C97C-277A-62CE-FB61-69D2BB702E1A}"/>
              </a:ext>
            </a:extLst>
          </p:cNvPr>
          <p:cNvSpPr txBox="1"/>
          <p:nvPr/>
        </p:nvSpPr>
        <p:spPr>
          <a:xfrm>
            <a:off x="987534" y="5708720"/>
            <a:ext cx="5269303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err="1"/>
              <a:t>L'idea</a:t>
            </a:r>
            <a:r>
              <a:rPr lang="en-US"/>
              <a:t> è buona, ma in termini di </a:t>
            </a:r>
            <a:r>
              <a:rPr lang="en-US" err="1"/>
              <a:t>efficienza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171493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2F6E-9D17-6C0C-6424-94033D72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0"/>
            <a:ext cx="10363200" cy="1112109"/>
          </a:xfrm>
        </p:spPr>
        <p:txBody>
          <a:bodyPr/>
          <a:lstStyle/>
          <a:p>
            <a:r>
              <a:rPr lang="en-US">
                <a:latin typeface="Verdana"/>
                <a:ea typeface="Verdana"/>
              </a:rPr>
              <a:t>2. Un </a:t>
            </a:r>
            <a:r>
              <a:rPr lang="en-US" err="1">
                <a:latin typeface="Verdana"/>
                <a:ea typeface="Verdana"/>
              </a:rPr>
              <a:t>Algoritmo</a:t>
            </a:r>
            <a:r>
              <a:rPr lang="en-US">
                <a:latin typeface="Verdana"/>
                <a:ea typeface="Verdana"/>
              </a:rPr>
              <a:t> di Denoising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E19F-7AB3-30B0-4B26-31DA2019C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106959"/>
            <a:ext cx="10838936" cy="4598773"/>
          </a:xfrm>
        </p:spPr>
        <p:txBody>
          <a:bodyPr/>
          <a:lstStyle/>
          <a:p>
            <a:r>
              <a:rPr lang="en-US" sz="1800" b="1">
                <a:solidFill>
                  <a:srgbClr val="0A1F5A"/>
                </a:solidFill>
                <a:latin typeface="Verdana"/>
                <a:ea typeface="Verdana"/>
              </a:rPr>
              <a:t>N2V Manipulate</a:t>
            </a:r>
          </a:p>
          <a:p>
            <a:endParaRPr lang="en-US" sz="600" b="1">
              <a:solidFill>
                <a:srgbClr val="0A1F5A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/>
              <a:buChar char="§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Non possiamo permetterci di predire un pixel alla volta, proviamo ad aumentare i punti ciechi: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chemeClr val="tx1"/>
              </a:solidFill>
            </a:endParaRPr>
          </a:p>
          <a:p>
            <a:pPr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1. </a:t>
            </a:r>
            <a:r>
              <a:rPr lang="it-IT" sz="1800" b="1" err="1">
                <a:solidFill>
                  <a:schemeClr val="tx1"/>
                </a:solidFill>
                <a:latin typeface="Verdana"/>
                <a:ea typeface="Verdana"/>
              </a:rPr>
              <a:t>Patching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: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L'Immagine viene suddivisa in maniera randomica in Patch 64x64.</a:t>
            </a:r>
          </a:p>
          <a:p>
            <a:pPr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it-IT" sz="1800">
              <a:solidFill>
                <a:schemeClr val="tx1"/>
              </a:solidFill>
            </a:endParaRPr>
          </a:p>
          <a:p>
            <a:pPr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2. Sampling: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In ogni Patch, selezioniamo N pixel in </a:t>
            </a:r>
            <a:br>
              <a:rPr lang="it-IT" sz="1800">
                <a:latin typeface="Verdana"/>
                <a:ea typeface="Verdana"/>
              </a:rPr>
            </a:b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maniera (quasi) randomica.</a:t>
            </a:r>
            <a:endParaRPr lang="it-IT" sz="1800">
              <a:solidFill>
                <a:schemeClr val="tx1"/>
              </a:solidFill>
            </a:endParaRPr>
          </a:p>
          <a:p>
            <a:pPr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it-IT" sz="1800">
              <a:solidFill>
                <a:schemeClr val="tx1"/>
              </a:solidFill>
            </a:endParaRPr>
          </a:p>
          <a:p>
            <a:pPr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3. </a:t>
            </a:r>
            <a:r>
              <a:rPr lang="it-IT" sz="1800" b="1" err="1">
                <a:solidFill>
                  <a:schemeClr val="tx1"/>
                </a:solidFill>
                <a:latin typeface="Verdana"/>
                <a:ea typeface="Verdana"/>
              </a:rPr>
              <a:t>Masking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: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Oscuriamo i Pixel Selezionati, sostituendoli </a:t>
            </a:r>
            <a:br>
              <a:rPr lang="it-IT" sz="1800">
                <a:latin typeface="Verdana"/>
                <a:ea typeface="Verdana"/>
              </a:rPr>
            </a:b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con un altro pixel nelle loro vicinanze.</a:t>
            </a:r>
            <a:endParaRPr lang="it-IT" sz="1800">
              <a:solidFill>
                <a:schemeClr val="tx1"/>
              </a:solidFill>
            </a:endParaRPr>
          </a:p>
          <a:p>
            <a:pPr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it-IT" sz="1800">
              <a:solidFill>
                <a:schemeClr val="tx1"/>
              </a:solidFill>
            </a:endParaRPr>
          </a:p>
          <a:p>
            <a:pPr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4. </a:t>
            </a:r>
            <a:r>
              <a:rPr lang="it-IT" sz="1800" b="1" err="1">
                <a:solidFill>
                  <a:schemeClr val="tx1"/>
                </a:solidFill>
                <a:latin typeface="Verdana"/>
                <a:ea typeface="Verdana"/>
              </a:rPr>
              <a:t>Predicting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: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Lasciamo che la Rete predica un nuovo valore </a:t>
            </a:r>
            <a:br>
              <a:rPr lang="it-IT" sz="1800">
                <a:latin typeface="Verdana"/>
                <a:ea typeface="Verdana"/>
              </a:rPr>
            </a:b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per quei Pixel, dando in input le patch alla U-Net.</a:t>
            </a:r>
            <a:endParaRPr lang="it-IT" sz="1800">
              <a:solidFill>
                <a:schemeClr val="tx1"/>
              </a:solidFill>
            </a:endParaRPr>
          </a:p>
          <a:p>
            <a:pPr marL="285750" indent="-285750" eaLnBrk="0" hangingPunct="0">
              <a:lnSpc>
                <a:spcPct val="100000"/>
              </a:lnSpc>
              <a:spcBef>
                <a:spcPts val="0"/>
              </a:spcBef>
              <a:buFont typeface="Wingdings"/>
              <a:buChar char="§"/>
            </a:pPr>
            <a:endParaRPr lang="it-IT" sz="1800">
              <a:solidFill>
                <a:schemeClr val="tx1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/>
              <a:buChar char="§"/>
            </a:pPr>
            <a:endParaRPr lang="it-IT" sz="1800">
              <a:solidFill>
                <a:srgbClr val="000000"/>
              </a:solidFill>
            </a:endParaRPr>
          </a:p>
        </p:txBody>
      </p:sp>
      <p:pic>
        <p:nvPicPr>
          <p:cNvPr id="4" name="Picture 3" descr="A screenshot of a patch&#10;&#10;Description automatically generated">
            <a:extLst>
              <a:ext uri="{FF2B5EF4-FFF2-40B4-BE49-F238E27FC236}">
                <a16:creationId xmlns:a16="http://schemas.microsoft.com/office/drawing/2014/main" id="{E0010434-0B13-FEED-02AF-5A958CEBF6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37" t="3309" r="52110" b="1103"/>
          <a:stretch/>
        </p:blipFill>
        <p:spPr>
          <a:xfrm>
            <a:off x="8896131" y="2892639"/>
            <a:ext cx="2460982" cy="2674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084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2F6E-9D17-6C0C-6424-94033D72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0"/>
            <a:ext cx="10363200" cy="1112109"/>
          </a:xfrm>
        </p:spPr>
        <p:txBody>
          <a:bodyPr/>
          <a:lstStyle/>
          <a:p>
            <a:r>
              <a:rPr lang="en-US">
                <a:latin typeface="Verdana"/>
                <a:ea typeface="Verdana"/>
              </a:rPr>
              <a:t>3. Una Loss Function senza Ground Truth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E19F-7AB3-30B0-4B26-31DA2019C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106959"/>
            <a:ext cx="10838936" cy="4598773"/>
          </a:xfrm>
        </p:spPr>
        <p:txBody>
          <a:bodyPr/>
          <a:lstStyle/>
          <a:p>
            <a:r>
              <a:rPr lang="en-US" sz="1800" b="1">
                <a:solidFill>
                  <a:srgbClr val="0A1F5A"/>
                </a:solidFill>
                <a:latin typeface="Verdana"/>
                <a:ea typeface="Verdana"/>
              </a:rPr>
              <a:t>N2V Loss Function</a:t>
            </a:r>
            <a:endParaRPr lang="en-US" sz="1600"/>
          </a:p>
          <a:p>
            <a:endParaRPr lang="en-US" sz="600" b="1">
              <a:solidFill>
                <a:srgbClr val="0A1F5A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Tipicamente la Loss </a:t>
            </a:r>
            <a:r>
              <a:rPr lang="it-IT" sz="1800" err="1">
                <a:solidFill>
                  <a:schemeClr val="tx1"/>
                </a:solidFill>
                <a:latin typeface="Verdana"/>
                <a:ea typeface="Verdana"/>
              </a:rPr>
              <a:t>Function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, necessaria per il Training, è calcolata a partire da un Ground Truth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700">
              <a:solidFill>
                <a:schemeClr val="tx1"/>
              </a:solidFill>
              <a:latin typeface="Verdana"/>
              <a:ea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Abbiamo però detto che N2V non richiede una Ground Truth per funzionare</a:t>
            </a:r>
            <a:endParaRPr lang="it-IT" sz="1800">
              <a:solidFill>
                <a:schemeClr val="tx1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700">
              <a:solidFill>
                <a:schemeClr val="tx1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Con che criterio possiamo aggiustare i Parametri della Rete?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100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Soluzione: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Utilizziamo gli unici valori dell'immagine che non vengono dati in input alla Rete, ovvero i Pixel mascherati!</a:t>
            </a:r>
            <a:endParaRPr lang="it-IT" sz="180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</a:endParaRPr>
          </a:p>
          <a:p>
            <a:pPr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it-IT" sz="1800">
              <a:solidFill>
                <a:srgbClr val="000000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1800">
              <a:solidFill>
                <a:srgbClr val="000000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1800">
              <a:solidFill>
                <a:srgbClr val="000000"/>
              </a:solidFill>
            </a:endParaRPr>
          </a:p>
        </p:txBody>
      </p:sp>
      <p:pic>
        <p:nvPicPr>
          <p:cNvPr id="4" name="Picture 3" descr="A screenshot of a patch&#10;&#10;Description automatically generated">
            <a:extLst>
              <a:ext uri="{FF2B5EF4-FFF2-40B4-BE49-F238E27FC236}">
                <a16:creationId xmlns:a16="http://schemas.microsoft.com/office/drawing/2014/main" id="{E0010434-0B13-FEED-02AF-5A958CEBF6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48" t="4044" r="1189" b="368"/>
          <a:stretch/>
        </p:blipFill>
        <p:spPr>
          <a:xfrm>
            <a:off x="1440888" y="3767910"/>
            <a:ext cx="5323551" cy="26745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921F2A-F2F4-EA45-006F-EFCE51544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1" y="4809268"/>
            <a:ext cx="4098325" cy="792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9F46DF-897B-B733-7901-E3362373A521}"/>
              </a:ext>
            </a:extLst>
          </p:cNvPr>
          <p:cNvSpPr txBox="1"/>
          <p:nvPr/>
        </p:nvSpPr>
        <p:spPr>
          <a:xfrm>
            <a:off x="7912395" y="4329893"/>
            <a:ext cx="2743199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Mean Squared Error:</a:t>
            </a:r>
          </a:p>
        </p:txBody>
      </p:sp>
    </p:spTree>
    <p:extLst>
      <p:ext uri="{BB962C8B-B14F-4D97-AF65-F5344CB8AC3E}">
        <p14:creationId xmlns:p14="http://schemas.microsoft.com/office/powerpoint/2010/main" val="19478558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2F6E-9D17-6C0C-6424-94033D72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0"/>
            <a:ext cx="10363200" cy="1112109"/>
          </a:xfrm>
        </p:spPr>
        <p:txBody>
          <a:bodyPr/>
          <a:lstStyle/>
          <a:p>
            <a:r>
              <a:rPr lang="en-US" err="1">
                <a:latin typeface="Verdana"/>
                <a:ea typeface="Verdana"/>
              </a:rPr>
              <a:t>L'Algoritmo</a:t>
            </a:r>
            <a:r>
              <a:rPr lang="en-US">
                <a:latin typeface="Verdana"/>
                <a:ea typeface="Verdana"/>
              </a:rPr>
              <a:t> Noise2Void 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E19F-7AB3-30B0-4B26-31DA2019C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106959"/>
            <a:ext cx="10838936" cy="4598773"/>
          </a:xfrm>
        </p:spPr>
        <p:txBody>
          <a:bodyPr/>
          <a:lstStyle/>
          <a:p>
            <a:r>
              <a:rPr lang="en-US" sz="1800" b="1" err="1">
                <a:solidFill>
                  <a:srgbClr val="0A1F5A"/>
                </a:solidFill>
                <a:latin typeface="Verdana"/>
                <a:ea typeface="Verdana"/>
              </a:rPr>
              <a:t>Perché</a:t>
            </a:r>
            <a:r>
              <a:rPr lang="en-US" sz="1800" b="1">
                <a:solidFill>
                  <a:srgbClr val="0A1F5A"/>
                </a:solidFill>
                <a:latin typeface="Verdana"/>
                <a:ea typeface="Verdana"/>
              </a:rPr>
              <a:t> </a:t>
            </a:r>
            <a:r>
              <a:rPr lang="en-US" sz="1800" b="1" err="1">
                <a:solidFill>
                  <a:srgbClr val="0A1F5A"/>
                </a:solidFill>
                <a:latin typeface="Verdana"/>
                <a:ea typeface="Verdana"/>
              </a:rPr>
              <a:t>funziona</a:t>
            </a:r>
            <a:r>
              <a:rPr lang="en-US" sz="1800" b="1">
                <a:solidFill>
                  <a:srgbClr val="0A1F5A"/>
                </a:solidFill>
                <a:latin typeface="Verdana"/>
                <a:ea typeface="Verdana"/>
              </a:rPr>
              <a:t>?</a:t>
            </a:r>
            <a:endParaRPr lang="en-US" sz="1800"/>
          </a:p>
          <a:p>
            <a:pPr marL="285750" indent="-285750">
              <a:buFont typeface="Arial"/>
              <a:buChar char="•"/>
            </a:pP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E' sempre difficile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giustificare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il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funzionamento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di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una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Rete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Neurale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...</a:t>
            </a:r>
          </a:p>
          <a:p>
            <a:pPr marL="285750" indent="-285750">
              <a:buFont typeface="Arial"/>
              <a:buChar char="•"/>
            </a:pP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Intuitivamente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possiamo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dire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che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:</a:t>
            </a:r>
          </a:p>
          <a:p>
            <a:pPr marL="742950" lvl="1" indent="-285750" eaLnBrk="0" hangingPunct="0">
              <a:lnSpc>
                <a:spcPct val="150000"/>
              </a:lnSpc>
              <a:buFont typeface="Courier New"/>
              <a:buChar char="o"/>
            </a:pP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Se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vengono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scelti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per il Masking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dei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Pixel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costituiti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prevalentemente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da </a:t>
            </a:r>
            <a:r>
              <a:rPr lang="en-US" sz="1600" b="1">
                <a:solidFill>
                  <a:schemeClr val="tx1"/>
                </a:solidFill>
                <a:latin typeface="Verdana"/>
                <a:ea typeface="Verdana"/>
              </a:rPr>
              <a:t>Rumore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, ci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aspettiamo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che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prevalga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la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predizione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fornita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dalla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Rete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sulla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base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dei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Pixel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circostanti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,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andando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dunque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a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correggere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tale Pixel.</a:t>
            </a:r>
          </a:p>
          <a:p>
            <a:pPr marL="742950" lvl="1" indent="-285750">
              <a:lnSpc>
                <a:spcPct val="150000"/>
              </a:lnSpc>
              <a:buFont typeface="Courier New"/>
              <a:buChar char="o"/>
            </a:pP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Se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vengono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scelti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per il Masking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dei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Pixel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rappresentanti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il </a:t>
            </a:r>
            <a:r>
              <a:rPr lang="en-US" sz="1600" b="1" err="1">
                <a:solidFill>
                  <a:schemeClr val="tx1"/>
                </a:solidFill>
                <a:latin typeface="Verdana"/>
                <a:ea typeface="Verdana"/>
              </a:rPr>
              <a:t>Segnale</a:t>
            </a:r>
            <a:r>
              <a:rPr lang="en-US" sz="1600" b="1">
                <a:solidFill>
                  <a:schemeClr val="tx1"/>
                </a:solidFill>
                <a:latin typeface="Verdana"/>
                <a:ea typeface="Verdana"/>
              </a:rPr>
              <a:t> Pulito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, ci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aspettiamo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che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la Loss Function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penalizzi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la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predizione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della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Rete e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vengano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mantenuti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 Pixel </a:t>
            </a:r>
            <a:r>
              <a:rPr lang="en-US" sz="1600" err="1">
                <a:solidFill>
                  <a:schemeClr val="tx1"/>
                </a:solidFill>
                <a:latin typeface="Verdana"/>
                <a:ea typeface="Verdana"/>
              </a:rPr>
              <a:t>originali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.</a:t>
            </a:r>
            <a:endParaRPr lang="en-US" sz="1600">
              <a:solidFill>
                <a:schemeClr val="tx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… il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tutto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su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un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numero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sufficientemente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grande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di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dati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ed </a:t>
            </a:r>
            <a:r>
              <a:rPr lang="en-US" sz="2000" err="1">
                <a:solidFill>
                  <a:schemeClr val="tx1"/>
                </a:solidFill>
                <a:latin typeface="Verdana"/>
                <a:ea typeface="Verdana"/>
              </a:rPr>
              <a:t>epoche</a:t>
            </a: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 di Training.</a:t>
            </a:r>
            <a:endParaRPr lang="en-US" sz="200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200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rgbClr val="000000"/>
              </a:solidFill>
            </a:endParaRPr>
          </a:p>
          <a:p>
            <a:pPr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it-IT" sz="1800">
              <a:solidFill>
                <a:srgbClr val="000000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1800">
              <a:solidFill>
                <a:srgbClr val="000000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it-IT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174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F04334-5DF0-4587-1C65-04DC9D2EF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50EFFF-9A12-F97A-DE54-BB4D8278E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465" y="0"/>
            <a:ext cx="10363200" cy="1143000"/>
          </a:xfrm>
        </p:spPr>
        <p:txBody>
          <a:bodyPr/>
          <a:lstStyle/>
          <a:p>
            <a:r>
              <a:rPr lang="en-US">
                <a:solidFill>
                  <a:srgbClr val="0A1F5A"/>
                </a:solidFill>
              </a:rPr>
              <a:t>N2V - </a:t>
            </a:r>
            <a:r>
              <a:rPr lang="it-IT">
                <a:solidFill>
                  <a:srgbClr val="0A1F5A"/>
                </a:solidFill>
                <a:effectLst/>
              </a:rPr>
              <a:t>Grand Challenge</a:t>
            </a:r>
            <a:endParaRPr lang="en-US">
              <a:solidFill>
                <a:srgbClr val="0A1F5A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B5EE659-D683-BDAE-AEA4-DBF6AE81AC71}"/>
              </a:ext>
            </a:extLst>
          </p:cNvPr>
          <p:cNvSpPr txBox="1"/>
          <p:nvPr/>
        </p:nvSpPr>
        <p:spPr>
          <a:xfrm>
            <a:off x="963465" y="1143000"/>
            <a:ext cx="10808898" cy="3637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b="1">
                <a:latin typeface="Verdana" panose="020B0604030504040204" pitchFamily="34" charset="0"/>
                <a:ea typeface="Verdana" panose="020B0604030504040204" pitchFamily="34" charset="0"/>
              </a:rPr>
              <a:t>AI4Life Microscopy Denoising Challenge: </a:t>
            </a:r>
            <a:r>
              <a:rPr lang="it-IT">
                <a:latin typeface="Verdana" panose="020B0604030504040204" pitchFamily="34" charset="0"/>
                <a:ea typeface="Verdana" panose="020B0604030504040204" pitchFamily="34" charset="0"/>
              </a:rPr>
              <a:t>volta a migliorare le immagini di microscopia biologica affette da diversi tipi di rumore (sia strutturato che non strutturato).</a:t>
            </a:r>
          </a:p>
          <a:p>
            <a:pPr>
              <a:lnSpc>
                <a:spcPct val="150000"/>
              </a:lnSpc>
            </a:pPr>
            <a:endParaRPr lang="it-IT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>
                <a:latin typeface="Verdana" panose="020B0604030504040204" pitchFamily="34" charset="0"/>
                <a:ea typeface="Verdana" panose="020B0604030504040204" pitchFamily="34" charset="0"/>
              </a:rPr>
              <a:t>Utilizzo di </a:t>
            </a:r>
            <a:r>
              <a:rPr lang="it-IT" b="1">
                <a:latin typeface="Verdana" panose="020B0604030504040204" pitchFamily="34" charset="0"/>
                <a:ea typeface="Verdana" panose="020B0604030504040204" pitchFamily="34" charset="0"/>
              </a:rPr>
              <a:t>dataset standardizzati</a:t>
            </a:r>
            <a:r>
              <a:rPr lang="it-IT">
                <a:latin typeface="Verdana" panose="020B0604030504040204" pitchFamily="34" charset="0"/>
                <a:ea typeface="Verdana" panose="020B0604030504040204" pitchFamily="34" charset="0"/>
              </a:rPr>
              <a:t>, contenenti immagini biologiche.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>
                <a:latin typeface="Verdana" panose="020B0604030504040204" pitchFamily="34" charset="0"/>
                <a:ea typeface="Verdana" panose="020B0604030504040204" pitchFamily="34" charset="0"/>
              </a:rPr>
              <a:t>Ogni dataset include un riferimento (</a:t>
            </a:r>
            <a:r>
              <a:rPr lang="it-IT" b="1">
                <a:latin typeface="Verdana" panose="020B0604030504040204" pitchFamily="34" charset="0"/>
                <a:ea typeface="Verdana" panose="020B0604030504040204" pitchFamily="34" charset="0"/>
              </a:rPr>
              <a:t>ground truth</a:t>
            </a:r>
            <a:r>
              <a:rPr lang="it-IT">
                <a:latin typeface="Verdana" panose="020B0604030504040204" pitchFamily="34" charset="0"/>
                <a:ea typeface="Verdana" panose="020B0604030504040204" pitchFamily="34" charset="0"/>
              </a:rPr>
              <a:t>) impiegati per la validazione dei risultati, non durante l'addestramento degli algoritmi.</a:t>
            </a:r>
          </a:p>
          <a:p>
            <a:endParaRPr lang="it-IT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it-IT" b="1">
                <a:latin typeface="Verdana" panose="020B0604030504040204" pitchFamily="34" charset="0"/>
                <a:ea typeface="Verdana" panose="020B0604030504040204" pitchFamily="34" charset="0"/>
              </a:rPr>
              <a:t>N2V</a:t>
            </a:r>
            <a:r>
              <a:rPr lang="it-IT">
                <a:latin typeface="Verdana" panose="020B0604030504040204" pitchFamily="34" charset="0"/>
                <a:ea typeface="Verdana" panose="020B0604030504040204" pitchFamily="34" charset="0"/>
              </a:rPr>
              <a:t> elimina la necessità di immagini pulite per l'addestramento, rendendolo adatto a contesti, come questo, dove ottenere dati di riferimento è complesso o costoso.</a:t>
            </a:r>
          </a:p>
        </p:txBody>
      </p:sp>
      <p:pic>
        <p:nvPicPr>
          <p:cNvPr id="5" name="Immagine 4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54595729-4F04-932A-5C8B-0EA795927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2344607" y="4860752"/>
            <a:ext cx="7600916" cy="170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3329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6313D3-C088-CB5E-CC9B-00745A9D7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0"/>
            <a:ext cx="10363200" cy="1143000"/>
          </a:xfrm>
        </p:spPr>
        <p:txBody>
          <a:bodyPr/>
          <a:lstStyle/>
          <a:p>
            <a:r>
              <a:rPr lang="it-IT" sz="2800">
                <a:solidFill>
                  <a:srgbClr val="0A1F5A"/>
                </a:solidFill>
              </a:rPr>
              <a:t>Struttura della challenge</a:t>
            </a:r>
            <a:endParaRPr lang="it-IT">
              <a:solidFill>
                <a:srgbClr val="0A1F5A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E5D9B8D-B14F-9C51-7D82-575B9B656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143000"/>
            <a:ext cx="10972800" cy="5542472"/>
          </a:xfrm>
        </p:spPr>
        <p:txBody>
          <a:bodyPr/>
          <a:lstStyle/>
          <a:p>
            <a:r>
              <a:rPr lang="it-IT" sz="1800">
                <a:solidFill>
                  <a:schemeClr val="tx1"/>
                </a:solidFill>
              </a:rPr>
              <a:t>Le performance degli algoritmi sono valutate attraverso diverse </a:t>
            </a:r>
            <a:r>
              <a:rPr lang="it-IT" sz="1800" b="1">
                <a:solidFill>
                  <a:schemeClr val="tx1"/>
                </a:solidFill>
              </a:rPr>
              <a:t>metriche</a:t>
            </a:r>
            <a:r>
              <a:rPr lang="it-IT" sz="180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>
                <a:solidFill>
                  <a:schemeClr val="tx1"/>
                </a:solidFill>
              </a:rPr>
              <a:t>Structural </a:t>
            </a:r>
            <a:r>
              <a:rPr lang="it-IT" sz="1800" err="1">
                <a:solidFill>
                  <a:schemeClr val="tx1"/>
                </a:solidFill>
              </a:rPr>
              <a:t>Similarity</a:t>
            </a:r>
            <a:r>
              <a:rPr lang="it-IT" sz="1800">
                <a:solidFill>
                  <a:schemeClr val="tx1"/>
                </a:solidFill>
              </a:rPr>
              <a:t> Index (</a:t>
            </a:r>
            <a:r>
              <a:rPr lang="it-IT" sz="1800" b="1">
                <a:solidFill>
                  <a:schemeClr val="tx1"/>
                </a:solidFill>
              </a:rPr>
              <a:t>SSIM</a:t>
            </a:r>
            <a:r>
              <a:rPr lang="it-IT" sz="1800">
                <a:solidFill>
                  <a:schemeClr val="tx1"/>
                </a:solidFill>
              </a:rPr>
              <a:t>): analizza la somiglianza strutturale tra le immagini.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>
                <a:solidFill>
                  <a:schemeClr val="tx1"/>
                </a:solidFill>
              </a:rPr>
              <a:t>Peak Signal-to-Noise Ratio (</a:t>
            </a:r>
            <a:r>
              <a:rPr lang="it-IT" sz="1800" b="1">
                <a:solidFill>
                  <a:schemeClr val="tx1"/>
                </a:solidFill>
              </a:rPr>
              <a:t>PSNR</a:t>
            </a:r>
            <a:r>
              <a:rPr lang="it-IT" sz="1800">
                <a:solidFill>
                  <a:schemeClr val="tx1"/>
                </a:solidFill>
              </a:rPr>
              <a:t>): valuta attraverso un grado di fedeltà.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40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400">
              <a:solidFill>
                <a:schemeClr val="tx1"/>
              </a:solidFill>
            </a:endParaRPr>
          </a:p>
          <a:p>
            <a:pPr lvl="1"/>
            <a:endParaRPr lang="it-IT" sz="1800">
              <a:solidFill>
                <a:schemeClr val="tx1"/>
              </a:solidFill>
            </a:endParaRPr>
          </a:p>
          <a:p>
            <a:endParaRPr lang="it-IT" sz="1800">
              <a:solidFill>
                <a:schemeClr val="tx1"/>
              </a:solidFill>
            </a:endParaRPr>
          </a:p>
          <a:p>
            <a:r>
              <a:rPr lang="it-IT" sz="1800">
                <a:solidFill>
                  <a:schemeClr val="tx1"/>
                </a:solidFill>
              </a:rPr>
              <a:t>I risultati dei partecipanti sono poi confrontati con approcci tradizionali e di nuova generazione, consentendo di identificare le soluzioni più efficaci. </a:t>
            </a:r>
          </a:p>
          <a:p>
            <a:endParaRPr lang="it-IT" sz="1800">
              <a:solidFill>
                <a:schemeClr val="tx1"/>
              </a:solidFill>
            </a:endParaRPr>
          </a:p>
          <a:p>
            <a:endParaRPr lang="it-IT" sz="1800">
              <a:solidFill>
                <a:schemeClr val="tx1"/>
              </a:solidFill>
            </a:endParaRPr>
          </a:p>
        </p:txBody>
      </p:sp>
      <p:pic>
        <p:nvPicPr>
          <p:cNvPr id="7" name="Immagine 6" descr="Immagine che contiene testo, Carattere, bianco, linea&#10;&#10;Descrizione generata automaticamente">
            <a:extLst>
              <a:ext uri="{FF2B5EF4-FFF2-40B4-BE49-F238E27FC236}">
                <a16:creationId xmlns:a16="http://schemas.microsoft.com/office/drawing/2014/main" id="{17DE4CB3-5A34-C67E-C659-BBCA63D31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702" y="2583565"/>
            <a:ext cx="3002242" cy="84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5838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2EFE2D-6FE4-80BA-7ECA-87CFF0A8C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7830"/>
            <a:ext cx="10363200" cy="1143000"/>
          </a:xfrm>
        </p:spPr>
        <p:txBody>
          <a:bodyPr/>
          <a:lstStyle/>
          <a:p>
            <a:r>
              <a:rPr lang="it-IT"/>
              <a:t>Implementazione - Codice Python 1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4D6B812-A570-FEAC-D2F8-959E4B1A5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169521"/>
            <a:ext cx="10972800" cy="57301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>
                <a:solidFill>
                  <a:schemeClr val="tx1"/>
                </a:solidFill>
              </a:rPr>
              <a:t>Libreria </a:t>
            </a:r>
            <a:r>
              <a:rPr lang="it-IT" sz="1800" b="1" err="1">
                <a:solidFill>
                  <a:schemeClr val="tx1"/>
                </a:solidFill>
              </a:rPr>
              <a:t>CAREamist</a:t>
            </a:r>
            <a:r>
              <a:rPr lang="it-IT" sz="1800">
                <a:solidFill>
                  <a:schemeClr val="tx1"/>
                </a:solidFill>
              </a:rPr>
              <a:t> che sfrutta framework popolari come </a:t>
            </a:r>
            <a:r>
              <a:rPr lang="it-IT" sz="1800" b="1" err="1">
                <a:solidFill>
                  <a:schemeClr val="tx1"/>
                </a:solidFill>
              </a:rPr>
              <a:t>PyTorch</a:t>
            </a:r>
            <a:r>
              <a:rPr lang="it-IT" sz="1800">
                <a:solidFill>
                  <a:schemeClr val="tx1"/>
                </a:solidFill>
              </a:rPr>
              <a:t>. 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C087DA4-9C96-4C02-76FA-ABE7DA049478}"/>
              </a:ext>
            </a:extLst>
          </p:cNvPr>
          <p:cNvSpPr txBox="1"/>
          <p:nvPr/>
        </p:nvSpPr>
        <p:spPr>
          <a:xfrm>
            <a:off x="1273834" y="1848935"/>
            <a:ext cx="6098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>
                <a:latin typeface="Verdana" panose="020B0604030504040204" pitchFamily="34" charset="0"/>
                <a:ea typeface="Verdana" panose="020B0604030504040204" pitchFamily="34" charset="0"/>
              </a:rPr>
              <a:t>1. Create the Training Configuration:</a:t>
            </a:r>
          </a:p>
        </p:txBody>
      </p:sp>
      <p:pic>
        <p:nvPicPr>
          <p:cNvPr id="12" name="Picture 11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740AE4D-7385-0624-A8A4-8A43806F9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318" y="2263926"/>
            <a:ext cx="10311924" cy="403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0292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5BC457-A0FA-D2A3-BB5C-43B491B32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0738"/>
            <a:ext cx="10363200" cy="1143000"/>
          </a:xfrm>
        </p:spPr>
        <p:txBody>
          <a:bodyPr/>
          <a:lstStyle/>
          <a:p>
            <a:r>
              <a:rPr lang="it-IT"/>
              <a:t>Implementazione - Codice Python 2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57396D2-B25B-5338-9F13-197729C2D7E2}"/>
              </a:ext>
            </a:extLst>
          </p:cNvPr>
          <p:cNvSpPr txBox="1"/>
          <p:nvPr/>
        </p:nvSpPr>
        <p:spPr>
          <a:xfrm>
            <a:off x="1351037" y="1690267"/>
            <a:ext cx="99265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latin typeface="Verdana" panose="020B0604030504040204" pitchFamily="34" charset="0"/>
                <a:ea typeface="Verdana" panose="020B0604030504040204" pitchFamily="34" charset="0"/>
              </a:rPr>
              <a:t>L'addestramento del Modello avviene creando un oggetto </a:t>
            </a:r>
            <a:r>
              <a:rPr lang="it-IT" b="1" err="1">
                <a:latin typeface="Verdana" panose="020B0604030504040204" pitchFamily="34" charset="0"/>
                <a:ea typeface="Verdana" panose="020B0604030504040204" pitchFamily="34" charset="0"/>
              </a:rPr>
              <a:t>CAREamist</a:t>
            </a:r>
            <a:r>
              <a:rPr lang="it-IT">
                <a:latin typeface="Verdana" panose="020B0604030504040204" pitchFamily="34" charset="0"/>
                <a:ea typeface="Verdana" panose="020B0604030504040204" pitchFamily="34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latin typeface="Verdana" panose="020B0604030504040204" pitchFamily="34" charset="0"/>
                <a:ea typeface="Verdana" panose="020B0604030504040204" pitchFamily="34" charset="0"/>
              </a:rPr>
              <a:t>Il metodo .</a:t>
            </a:r>
            <a:r>
              <a:rPr lang="it-IT" b="1" err="1">
                <a:latin typeface="Verdana" panose="020B0604030504040204" pitchFamily="34" charset="0"/>
                <a:ea typeface="Verdana" panose="020B0604030504040204" pitchFamily="34" charset="0"/>
              </a:rPr>
              <a:t>train</a:t>
            </a:r>
            <a:r>
              <a:rPr lang="it-IT">
                <a:latin typeface="Verdana" panose="020B0604030504040204" pitchFamily="34" charset="0"/>
                <a:ea typeface="Verdana" panose="020B0604030504040204" pitchFamily="34" charset="0"/>
              </a:rPr>
              <a:t> del Modello richiede che vengano fornite le immagini di Training e </a:t>
            </a:r>
            <a:r>
              <a:rPr lang="it-IT" err="1">
                <a:latin typeface="Verdana" panose="020B0604030504040204" pitchFamily="34" charset="0"/>
                <a:ea typeface="Verdana" panose="020B0604030504040204" pitchFamily="34" charset="0"/>
              </a:rPr>
              <a:t>Validation</a:t>
            </a:r>
            <a:r>
              <a:rPr lang="it-IT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endParaRPr lang="it-IT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BD5E641-B0D8-5CCC-AEF5-C54431A2C3F0}"/>
              </a:ext>
            </a:extLst>
          </p:cNvPr>
          <p:cNvSpPr txBox="1"/>
          <p:nvPr/>
        </p:nvSpPr>
        <p:spPr>
          <a:xfrm>
            <a:off x="1052422" y="1287079"/>
            <a:ext cx="6098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>
                <a:latin typeface="Verdana" panose="020B0604030504040204" pitchFamily="34" charset="0"/>
                <a:ea typeface="Verdana" panose="020B0604030504040204" pitchFamily="34" charset="0"/>
              </a:rPr>
              <a:t>2. Train the Model: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0EB76A4-09BC-8428-C763-AB2668661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214" y="2987757"/>
            <a:ext cx="9592207" cy="297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186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8E417B-769C-ABCF-1B5E-CBF8F6A3D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25082"/>
            <a:ext cx="10363200" cy="1143000"/>
          </a:xfrm>
        </p:spPr>
        <p:txBody>
          <a:bodyPr/>
          <a:lstStyle/>
          <a:p>
            <a:r>
              <a:rPr lang="it-IT"/>
              <a:t>Implementazione - Codice Python 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0CA2F4B-364B-2809-3063-8DD96BCA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785290"/>
            <a:ext cx="10972800" cy="1915442"/>
          </a:xfrm>
        </p:spPr>
        <p:txBody>
          <a:bodyPr/>
          <a:lstStyle/>
          <a:p>
            <a:pPr marL="285750" indent="-285750" algn="l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800">
                <a:solidFill>
                  <a:srgbClr val="000000"/>
                </a:solidFill>
              </a:rPr>
              <a:t>O</a:t>
            </a:r>
            <a:r>
              <a:rPr lang="it-IT" sz="1800" b="0" i="0">
                <a:solidFill>
                  <a:srgbClr val="000000"/>
                </a:solidFill>
                <a:effectLst/>
              </a:rPr>
              <a:t>sserviamo il comportamento del Modello chiedendogli di </a:t>
            </a:r>
            <a:r>
              <a:rPr lang="it-IT" sz="1800" b="1" i="0">
                <a:solidFill>
                  <a:srgbClr val="000000"/>
                </a:solidFill>
                <a:effectLst/>
              </a:rPr>
              <a:t>predire le Immagini Pulite </a:t>
            </a:r>
            <a:r>
              <a:rPr lang="it-IT" sz="1800" b="0" i="0">
                <a:solidFill>
                  <a:srgbClr val="000000"/>
                </a:solidFill>
                <a:effectLst/>
              </a:rPr>
              <a:t>per alcuni campioni rumorosi. </a:t>
            </a:r>
          </a:p>
          <a:p>
            <a:pPr marL="285750" indent="-285750" algn="l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800" b="0" i="0">
                <a:solidFill>
                  <a:srgbClr val="000000"/>
                </a:solidFill>
                <a:effectLst/>
              </a:rPr>
              <a:t>Tramite il metodo .</a:t>
            </a:r>
            <a:r>
              <a:rPr lang="it-IT" sz="1800" b="1" i="0" err="1">
                <a:solidFill>
                  <a:srgbClr val="000000"/>
                </a:solidFill>
                <a:effectLst/>
              </a:rPr>
              <a:t>predict</a:t>
            </a:r>
            <a:r>
              <a:rPr lang="it-IT" sz="1800" b="0" i="0">
                <a:solidFill>
                  <a:srgbClr val="000000"/>
                </a:solidFill>
                <a:effectLst/>
              </a:rPr>
              <a:t> del Modello utilizziamo l'ultimo Checkpoint disponibile per predirre le prime 10 immagini del Dataset. </a:t>
            </a:r>
            <a:endParaRPr lang="it-IT" sz="18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7BD59D8-7DA0-A67D-A39C-E10107F6B6F7}"/>
              </a:ext>
            </a:extLst>
          </p:cNvPr>
          <p:cNvSpPr txBox="1"/>
          <p:nvPr/>
        </p:nvSpPr>
        <p:spPr>
          <a:xfrm>
            <a:off x="1000664" y="1182197"/>
            <a:ext cx="6098874" cy="451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  <a:defRPr/>
            </a:pPr>
            <a:r>
              <a:rPr kumimoji="0" lang="it-IT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</a:rPr>
              <a:t> Generate </a:t>
            </a:r>
            <a:r>
              <a:rPr kumimoji="0" lang="it-IT" sz="1800" b="1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</a:rPr>
              <a:t>Predictions</a:t>
            </a:r>
            <a:r>
              <a:rPr kumimoji="0" lang="it-IT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  <a:endParaRPr kumimoji="0" lang="it-IT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5E6CFDA-B23A-0521-1433-54D2879A6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974" y="3571337"/>
            <a:ext cx="6632051" cy="316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39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A93123-5588-F076-6E05-0EA528242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544" y="332117"/>
            <a:ext cx="5477774" cy="728932"/>
          </a:xfrm>
        </p:spPr>
        <p:txBody>
          <a:bodyPr/>
          <a:lstStyle/>
          <a:p>
            <a:r>
              <a:rPr lang="it-IT"/>
              <a:t>Come si forma il rumore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20D775-09EF-4C5C-77CC-297356832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333499"/>
            <a:ext cx="10972800" cy="4756749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1800" b="1">
                <a:solidFill>
                  <a:schemeClr val="tx1"/>
                </a:solidFill>
              </a:rPr>
              <a:t>Rumore da sensore</a:t>
            </a:r>
            <a:r>
              <a:rPr lang="it-IT" sz="1800">
                <a:solidFill>
                  <a:schemeClr val="tx1"/>
                </a:solidFill>
              </a:rPr>
              <a:t>: I sensori non catturano tutte le informazioni luminose.</a:t>
            </a:r>
          </a:p>
          <a:p>
            <a:pPr>
              <a:lnSpc>
                <a:spcPct val="100000"/>
              </a:lnSpc>
            </a:pPr>
            <a:endParaRPr lang="it-IT" sz="1800">
              <a:solidFill>
                <a:schemeClr val="tx1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1800" b="1">
                <a:solidFill>
                  <a:schemeClr val="tx1"/>
                </a:solidFill>
              </a:rPr>
              <a:t>Interferenze elettroniche</a:t>
            </a:r>
            <a:r>
              <a:rPr lang="it-IT" sz="1800">
                <a:solidFill>
                  <a:schemeClr val="tx1"/>
                </a:solidFill>
              </a:rPr>
              <a:t>: Disturbi nei circuiti elettronici che alterano i segnali.</a:t>
            </a:r>
          </a:p>
          <a:p>
            <a:pPr>
              <a:lnSpc>
                <a:spcPct val="100000"/>
              </a:lnSpc>
            </a:pPr>
            <a:endParaRPr lang="it-IT" sz="1800">
              <a:solidFill>
                <a:schemeClr val="tx1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1800" b="1">
                <a:solidFill>
                  <a:schemeClr val="tx1"/>
                </a:solidFill>
              </a:rPr>
              <a:t>Limitazioni hardware</a:t>
            </a:r>
            <a:r>
              <a:rPr lang="it-IT" sz="1800">
                <a:solidFill>
                  <a:schemeClr val="tx1"/>
                </a:solidFill>
              </a:rPr>
              <a:t>: Qualità inferiore dei dispositivi di acquisizione (bassa risoluzione).</a:t>
            </a:r>
          </a:p>
          <a:p>
            <a:pPr>
              <a:lnSpc>
                <a:spcPct val="100000"/>
              </a:lnSpc>
            </a:pPr>
            <a:endParaRPr lang="it-IT" sz="1800">
              <a:solidFill>
                <a:schemeClr val="tx1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1800" b="1">
                <a:solidFill>
                  <a:schemeClr val="tx1"/>
                </a:solidFill>
              </a:rPr>
              <a:t>Condizioni ambientali</a:t>
            </a:r>
            <a:r>
              <a:rPr lang="it-IT" sz="1800">
                <a:solidFill>
                  <a:schemeClr val="tx1"/>
                </a:solidFill>
              </a:rPr>
              <a:t>: Fluttuazioni di temperatura, illuminazione instabile o vibrazioni.</a:t>
            </a:r>
          </a:p>
          <a:p>
            <a:pPr>
              <a:lnSpc>
                <a:spcPct val="100000"/>
              </a:lnSpc>
            </a:pPr>
            <a:endParaRPr lang="it-IT" sz="1800">
              <a:solidFill>
                <a:schemeClr val="tx1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1800" b="1">
                <a:solidFill>
                  <a:schemeClr val="tx1"/>
                </a:solidFill>
              </a:rPr>
              <a:t>Compressione dei dati</a:t>
            </a:r>
            <a:r>
              <a:rPr lang="it-IT" sz="1800">
                <a:solidFill>
                  <a:schemeClr val="tx1"/>
                </a:solidFill>
              </a:rPr>
              <a:t>: Algoritmi di compressione che riducono la dimensione del file ma causano artefatti.</a:t>
            </a:r>
          </a:p>
        </p:txBody>
      </p:sp>
      <p:pic>
        <p:nvPicPr>
          <p:cNvPr id="5" name="Immagine 4" descr="Immagine che contiene pianta, fiore, petalo, aria aperta&#10;&#10;Descrizione generata automaticamente">
            <a:extLst>
              <a:ext uri="{FF2B5EF4-FFF2-40B4-BE49-F238E27FC236}">
                <a16:creationId xmlns:a16="http://schemas.microsoft.com/office/drawing/2014/main" id="{2B5CAB7F-84B9-2CD3-AB38-360EB7A18D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09"/>
          <a:stretch/>
        </p:blipFill>
        <p:spPr>
          <a:xfrm>
            <a:off x="4361677" y="4931251"/>
            <a:ext cx="1591628" cy="1594632"/>
          </a:xfrm>
          <a:prstGeom prst="rect">
            <a:avLst/>
          </a:prstGeom>
        </p:spPr>
      </p:pic>
      <p:pic>
        <p:nvPicPr>
          <p:cNvPr id="7" name="Immagine 6" descr="Immagine che contiene testo, fiore, pianta&#10;&#10;Descrizione generata automaticamente">
            <a:extLst>
              <a:ext uri="{FF2B5EF4-FFF2-40B4-BE49-F238E27FC236}">
                <a16:creationId xmlns:a16="http://schemas.microsoft.com/office/drawing/2014/main" id="{D7BBD36B-3427-2661-AC87-EEA788FF04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22"/>
          <a:stretch/>
        </p:blipFill>
        <p:spPr>
          <a:xfrm>
            <a:off x="6238697" y="4931251"/>
            <a:ext cx="1545580" cy="159463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B872399-2205-E187-326D-0B30E6D1D2F1}"/>
              </a:ext>
            </a:extLst>
          </p:cNvPr>
          <p:cNvSpPr txBox="1"/>
          <p:nvPr/>
        </p:nvSpPr>
        <p:spPr>
          <a:xfrm>
            <a:off x="7910610" y="5590067"/>
            <a:ext cx="38502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Result of heavy </a:t>
            </a:r>
            <a:r>
              <a:rPr lang="en-US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JPEG</a:t>
            </a:r>
            <a:r>
              <a:rPr lang="en-US" sz="1200" b="0" i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 compression</a:t>
            </a:r>
            <a:endParaRPr lang="it-IT" sz="1200" i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11885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AEC1CA-9C1D-3B55-ABCB-42325BA6C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917" y="81951"/>
            <a:ext cx="10363200" cy="1143000"/>
          </a:xfrm>
        </p:spPr>
        <p:txBody>
          <a:bodyPr/>
          <a:lstStyle/>
          <a:p>
            <a:r>
              <a:rPr lang="it-IT"/>
              <a:t>I Nostri Risultati </a:t>
            </a:r>
          </a:p>
        </p:txBody>
      </p:sp>
      <p:pic>
        <p:nvPicPr>
          <p:cNvPr id="7" name="Immagine 6" descr="Immagine che contiene albero, schizzo, schermata, testo&#10;&#10;Descrizione generata automaticamente">
            <a:extLst>
              <a:ext uri="{FF2B5EF4-FFF2-40B4-BE49-F238E27FC236}">
                <a16:creationId xmlns:a16="http://schemas.microsoft.com/office/drawing/2014/main" id="{261AF1B1-F3D3-7553-C6F0-EFDC14F39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"/>
          <a:stretch/>
        </p:blipFill>
        <p:spPr>
          <a:xfrm>
            <a:off x="810882" y="1037851"/>
            <a:ext cx="9381388" cy="2287351"/>
          </a:xfrm>
          <a:prstGeom prst="rect">
            <a:avLst/>
          </a:prstGeom>
        </p:spPr>
      </p:pic>
      <p:pic>
        <p:nvPicPr>
          <p:cNvPr id="9" name="Segnaposto contenuto 4" descr="Immagine che contiene schermata, nero&#10;&#10;Descrizione generata automaticamente">
            <a:extLst>
              <a:ext uri="{FF2B5EF4-FFF2-40B4-BE49-F238E27FC236}">
                <a16:creationId xmlns:a16="http://schemas.microsoft.com/office/drawing/2014/main" id="{EBEC6FAB-53B1-A59D-BE68-332BB8095C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82" y="3429000"/>
            <a:ext cx="9381388" cy="3052547"/>
          </a:xfr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6F5D69E-4A85-FE20-1E26-3DE56E5354A9}"/>
              </a:ext>
            </a:extLst>
          </p:cNvPr>
          <p:cNvSpPr txBox="1"/>
          <p:nvPr/>
        </p:nvSpPr>
        <p:spPr>
          <a:xfrm>
            <a:off x="10299940" y="4539774"/>
            <a:ext cx="16648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Si evidenzia la differenza tra diversi numeri di epoche nella Prediction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61E8E49-58A9-6D2C-6BEA-BD6E27D92E6F}"/>
              </a:ext>
            </a:extLst>
          </p:cNvPr>
          <p:cNvSpPr txBox="1"/>
          <p:nvPr/>
        </p:nvSpPr>
        <p:spPr>
          <a:xfrm>
            <a:off x="10299940" y="1841263"/>
            <a:ext cx="16648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1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Trebuchet MS"/>
                <a:ea typeface="ＭＳ Ｐゴシック"/>
              </a:rPr>
              <a:t>Si evidenzia la differenza tra la Prediction dell’algoritmo e l’Immagine Denoised</a:t>
            </a:r>
          </a:p>
        </p:txBody>
      </p:sp>
    </p:spTree>
    <p:extLst>
      <p:ext uri="{BB962C8B-B14F-4D97-AF65-F5344CB8AC3E}">
        <p14:creationId xmlns:p14="http://schemas.microsoft.com/office/powerpoint/2010/main" val="199665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CCEEB6-DF9F-2F65-1012-D79DA80C1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21489"/>
            <a:ext cx="10363200" cy="1143000"/>
          </a:xfrm>
        </p:spPr>
        <p:txBody>
          <a:bodyPr/>
          <a:lstStyle/>
          <a:p>
            <a:r>
              <a:rPr lang="it-IT"/>
              <a:t>Blurry Images in N2V -</a:t>
            </a:r>
            <a:r>
              <a:rPr lang="it-IT">
                <a:sym typeface="Wingdings" panose="05000000000000000000" pitchFamily="2" charset="2"/>
              </a:rPr>
              <a:t> N2V2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5DB8C57-8955-3385-7698-7EBC65F3C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1" y="1143718"/>
            <a:ext cx="10800272" cy="3281633"/>
          </a:xfrm>
        </p:spPr>
        <p:txBody>
          <a:bodyPr/>
          <a:lstStyle/>
          <a:p>
            <a:pPr algn="l">
              <a:spcAft>
                <a:spcPts val="0"/>
              </a:spcAft>
            </a:pPr>
            <a:r>
              <a:rPr lang="it-IT" sz="1800" b="0" i="0">
                <a:solidFill>
                  <a:srgbClr val="000000"/>
                </a:solidFill>
                <a:effectLst/>
              </a:rPr>
              <a:t>N2V soffre di </a:t>
            </a:r>
            <a:r>
              <a:rPr lang="it-IT" sz="1800" b="1" i="0">
                <a:solidFill>
                  <a:srgbClr val="000000"/>
                </a:solidFill>
                <a:effectLst/>
              </a:rPr>
              <a:t>blurry images</a:t>
            </a:r>
            <a:r>
              <a:rPr lang="it-IT" sz="1800">
                <a:solidFill>
                  <a:srgbClr val="000000"/>
                </a:solidFill>
              </a:rPr>
              <a:t>: </a:t>
            </a:r>
            <a:r>
              <a:rPr lang="it-IT" sz="1800" b="0" i="0">
                <a:solidFill>
                  <a:srgbClr val="000000"/>
                </a:solidFill>
                <a:effectLst/>
              </a:rPr>
              <a:t>generazione di immagini con un aspetto sfocato. 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1800" b="1" i="0">
                <a:solidFill>
                  <a:srgbClr val="000000"/>
                </a:solidFill>
                <a:effectLst/>
              </a:rPr>
              <a:t>Origine del problema</a:t>
            </a:r>
            <a:r>
              <a:rPr lang="it-IT" sz="1800" b="0" i="0">
                <a:solidFill>
                  <a:srgbClr val="000000"/>
                </a:solidFill>
                <a:effectLst/>
              </a:rPr>
              <a:t>: N2V sfrutta il contesto locale di un pixel rumoroso per predirne il valore corretto, tuttavia ciò implica una perdita di dettagli fini e texture.</a:t>
            </a:r>
            <a:endParaRPr lang="it-IT" sz="1800">
              <a:solidFill>
                <a:srgbClr val="000000"/>
              </a:solidFill>
            </a:endParaRPr>
          </a:p>
          <a:p>
            <a:r>
              <a:rPr lang="it-IT" sz="1800" b="0" i="0">
                <a:solidFill>
                  <a:srgbClr val="000000"/>
                </a:solidFill>
                <a:effectLst/>
              </a:rPr>
              <a:t>Questo problema viene risolto nella versione successiva, </a:t>
            </a:r>
            <a:r>
              <a:rPr lang="it-IT" sz="1800" b="1" i="0">
                <a:solidFill>
                  <a:srgbClr val="000000"/>
                </a:solidFill>
                <a:effectLst/>
              </a:rPr>
              <a:t>Noise2Void2</a:t>
            </a:r>
            <a:r>
              <a:rPr lang="it-IT" sz="1800" b="0" i="0">
                <a:solidFill>
                  <a:srgbClr val="000000"/>
                </a:solidFill>
                <a:effectLst/>
              </a:rPr>
              <a:t> (N2V2), attraverso: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i="0">
                <a:solidFill>
                  <a:srgbClr val="000000"/>
                </a:solidFill>
                <a:effectLst/>
              </a:rPr>
              <a:t>Predizione probabilistica</a:t>
            </a:r>
            <a:r>
              <a:rPr lang="it-IT" sz="1600" b="0" i="0">
                <a:solidFill>
                  <a:srgbClr val="000000"/>
                </a:solidFill>
                <a:effectLst/>
              </a:rPr>
              <a:t>: mantiene i dettagli e i bordi più nitidi.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i="0">
                <a:solidFill>
                  <a:srgbClr val="000000"/>
                </a:solidFill>
                <a:effectLst/>
              </a:rPr>
              <a:t>Nuova funzione di perdita</a:t>
            </a:r>
            <a:r>
              <a:rPr lang="it-IT" sz="1600" b="0" i="0">
                <a:solidFill>
                  <a:srgbClr val="000000"/>
                </a:solidFill>
                <a:effectLst/>
              </a:rPr>
              <a:t>: basata su distribuzioni, riduce il rischio di sovra-lisciamento.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i="0">
                <a:solidFill>
                  <a:srgbClr val="000000"/>
                </a:solidFill>
                <a:effectLst/>
              </a:rPr>
              <a:t>Mascheramento ottimizzato</a:t>
            </a:r>
            <a:r>
              <a:rPr lang="it-IT" sz="1600" b="0" i="0">
                <a:solidFill>
                  <a:srgbClr val="000000"/>
                </a:solidFill>
                <a:effectLst/>
              </a:rPr>
              <a:t>: aiuta a comprendere meglio il contesto locale</a:t>
            </a:r>
            <a:r>
              <a:rPr lang="it-IT" sz="1600">
                <a:solidFill>
                  <a:srgbClr val="000000"/>
                </a:solidFill>
              </a:rPr>
              <a:t>.</a:t>
            </a:r>
            <a:endParaRPr lang="it-IT" sz="1600" b="0" i="0">
              <a:solidFill>
                <a:srgbClr val="000000"/>
              </a:solidFill>
              <a:effectLst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37EDCE3-9139-B300-BF4F-E0D99F30C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20" y="4425351"/>
            <a:ext cx="6477560" cy="230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2043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BEF6864-510F-2D78-A49C-C9A635949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Rumore nel Sistema Visivo Umano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440B5DF-BBC8-082E-71B4-FFD8BE6B9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333500"/>
            <a:ext cx="10350063" cy="4114800"/>
          </a:xfrm>
        </p:spPr>
        <p:txBody>
          <a:bodyPr/>
          <a:lstStyle/>
          <a:p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Cos'è il Rumore nel Sistema Visivo Umano?</a:t>
            </a:r>
            <a:endParaRPr lang="it-IT">
              <a:solidFill>
                <a:schemeClr val="tx1"/>
              </a:solidFill>
            </a:endParaRPr>
          </a:p>
          <a:p>
            <a:r>
              <a:rPr lang="it-IT" sz="2000">
                <a:solidFill>
                  <a:schemeClr val="tx1"/>
                </a:solidFill>
                <a:latin typeface="Verdana"/>
                <a:ea typeface="Verdana"/>
              </a:rPr>
              <a:t>Si tratta di una fonte di disturbo che influenza la capacità di percepire e interpretare correttamente gli stimoli visivi.</a:t>
            </a:r>
          </a:p>
          <a:p>
            <a:endParaRPr lang="it-IT" sz="800">
              <a:solidFill>
                <a:schemeClr val="tx1"/>
              </a:solidFill>
              <a:latin typeface="Verdana"/>
              <a:ea typeface="Verdana"/>
            </a:endParaRPr>
          </a:p>
          <a:p>
            <a:pPr marL="342900" indent="-342900">
              <a:buFont typeface="Arial"/>
              <a:buChar char="•"/>
            </a:pPr>
            <a:r>
              <a:rPr lang="it-IT" sz="2000" b="1">
                <a:solidFill>
                  <a:schemeClr val="tx1"/>
                </a:solidFill>
                <a:latin typeface="Verdana"/>
                <a:ea typeface="Verdana"/>
              </a:rPr>
              <a:t>Rumore Esterno</a:t>
            </a:r>
            <a:r>
              <a:rPr lang="it-IT" sz="2000">
                <a:solidFill>
                  <a:schemeClr val="tx1"/>
                </a:solidFill>
                <a:latin typeface="Verdana"/>
                <a:ea typeface="Verdana"/>
              </a:rPr>
              <a:t>: Proviene dall'ambiente circostante: scarsa illuminazione, bagliori o riflessi.</a:t>
            </a:r>
          </a:p>
          <a:p>
            <a:pPr marL="342900" indent="-342900">
              <a:buFont typeface="Arial"/>
              <a:buChar char="•"/>
            </a:pPr>
            <a:r>
              <a:rPr lang="it-IT" sz="2000" b="1">
                <a:solidFill>
                  <a:schemeClr val="tx1"/>
                </a:solidFill>
                <a:latin typeface="Verdana"/>
                <a:ea typeface="Verdana"/>
              </a:rPr>
              <a:t>Rumore Interno</a:t>
            </a:r>
            <a:r>
              <a:rPr lang="it-IT" sz="2000">
                <a:solidFill>
                  <a:schemeClr val="tx1"/>
                </a:solidFill>
                <a:latin typeface="Verdana"/>
                <a:ea typeface="Verdana"/>
              </a:rPr>
              <a:t>: Origine da fattori neurali e biologici all'interno del sistema visivo tra cui:</a:t>
            </a:r>
          </a:p>
          <a:p>
            <a:pPr marL="1028700" lvl="2" indent="-457200">
              <a:lnSpc>
                <a:spcPct val="150000"/>
              </a:lnSpc>
              <a:buFont typeface="Wingdings"/>
              <a:buChar char="§"/>
            </a:pPr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Attività Spontanea dei Neuroni</a:t>
            </a:r>
          </a:p>
          <a:p>
            <a:pPr marL="1028700" lvl="2" indent="-457200">
              <a:lnSpc>
                <a:spcPct val="150000"/>
              </a:lnSpc>
              <a:buFont typeface="Wingdings"/>
              <a:buChar char="§"/>
            </a:pPr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Variazioni nella Trasmissione Sinaptica</a:t>
            </a:r>
          </a:p>
          <a:p>
            <a:pPr marL="1028700" lvl="2" indent="-457200">
              <a:lnSpc>
                <a:spcPct val="150000"/>
              </a:lnSpc>
              <a:buFont typeface="Wingdings"/>
              <a:buChar char="§"/>
            </a:pPr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Interazioni Casualizzate tra Reti Neurali</a:t>
            </a:r>
          </a:p>
        </p:txBody>
      </p:sp>
    </p:spTree>
    <p:extLst>
      <p:ext uri="{BB962C8B-B14F-4D97-AF65-F5344CB8AC3E}">
        <p14:creationId xmlns:p14="http://schemas.microsoft.com/office/powerpoint/2010/main" val="10183579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0156D8-9728-4219-CB26-A5B42CE52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Somiglianze N2V e Sistema Visivo Umano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AEA2F00-50C0-E8C9-1F0A-EA291810F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Emergono somiglianze in tre ambiti principali:</a:t>
            </a:r>
          </a:p>
          <a:p>
            <a:pPr marL="457200" indent="-457200">
              <a:buAutoNum type="arabicPeriod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Utilizzo del contesto</a:t>
            </a:r>
          </a:p>
          <a:p>
            <a:pPr marL="457200" indent="-457200">
              <a:buAutoNum type="arabicPeriod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Apprendimento</a:t>
            </a:r>
          </a:p>
          <a:p>
            <a:pPr marL="457200" indent="-457200">
              <a:buAutoNum type="arabicPeriod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Illusioni e Rumore Strutturato</a:t>
            </a:r>
          </a:p>
        </p:txBody>
      </p:sp>
    </p:spTree>
    <p:extLst>
      <p:ext uri="{BB962C8B-B14F-4D97-AF65-F5344CB8AC3E}">
        <p14:creationId xmlns:p14="http://schemas.microsoft.com/office/powerpoint/2010/main" val="21900844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DD71A2-83D9-6474-CFCD-C1BC1EE2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Utilizzo del contesto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0C5A82-4368-C7C2-91FE-4A7DECFC5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Noise2Void</a:t>
            </a:r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: Predice pixel rumorosi basandosi sulla correlazione spaziale.</a:t>
            </a:r>
            <a:endParaRPr lang="it-IT">
              <a:solidFill>
                <a:schemeClr val="tx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Sistema Visivo Umano</a:t>
            </a:r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: </a:t>
            </a:r>
            <a:endParaRPr lang="it-IT">
              <a:solidFill>
                <a:schemeClr val="tx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it-IT" sz="2400">
                <a:solidFill>
                  <a:schemeClr val="tx1"/>
                </a:solidFill>
                <a:latin typeface="Verdana"/>
                <a:ea typeface="Verdana"/>
              </a:rPr>
              <a:t>Riempimento percettivo (es. punto cieco).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it-IT" sz="2400">
                <a:solidFill>
                  <a:schemeClr val="tx1"/>
                </a:solidFill>
                <a:latin typeface="Verdana"/>
                <a:ea typeface="Verdana"/>
              </a:rPr>
              <a:t>Usa il contesto locale per compensare mancanze (occlusioni, discontinuità).</a:t>
            </a:r>
          </a:p>
        </p:txBody>
      </p:sp>
    </p:spTree>
    <p:extLst>
      <p:ext uri="{BB962C8B-B14F-4D97-AF65-F5344CB8AC3E}">
        <p14:creationId xmlns:p14="http://schemas.microsoft.com/office/powerpoint/2010/main" val="3944667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DD71A2-83D9-6474-CFCD-C1BC1EE2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Apprendimento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0C5A82-4368-C7C2-91FE-4A7DECFC5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Noise2Void</a:t>
            </a:r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: Modello auto supervisionato che apprende dalle immagini rumorose senza una ground truth.</a:t>
            </a:r>
            <a:endParaRPr lang="it-IT" err="1">
              <a:solidFill>
                <a:schemeClr val="tx1"/>
              </a:solidFill>
              <a:latin typeface="Verdana"/>
              <a:ea typeface="Verdana"/>
            </a:endParaRPr>
          </a:p>
          <a:p>
            <a:pPr marL="342900" indent="-342900">
              <a:buFont typeface="Arial"/>
              <a:buChar char="•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Sistema Visivo Umano</a:t>
            </a:r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: </a:t>
            </a:r>
            <a:endParaRPr lang="it-IT">
              <a:solidFill>
                <a:schemeClr val="tx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it-IT" sz="2400">
                <a:solidFill>
                  <a:schemeClr val="tx1"/>
                </a:solidFill>
                <a:latin typeface="Verdana"/>
                <a:ea typeface="Verdana"/>
              </a:rPr>
              <a:t>Apprendimento percettivo dinamico basato sull'esperienza, senza necessitare di una "verità di riferimento".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it-IT" sz="2400">
                <a:solidFill>
                  <a:schemeClr val="tx1"/>
                </a:solidFill>
                <a:latin typeface="Verdana"/>
                <a:ea typeface="Verdana"/>
              </a:rPr>
              <a:t>Migliora nel tempo riconoscendo pattern e oggetti.</a:t>
            </a:r>
          </a:p>
        </p:txBody>
      </p:sp>
    </p:spTree>
    <p:extLst>
      <p:ext uri="{BB962C8B-B14F-4D97-AF65-F5344CB8AC3E}">
        <p14:creationId xmlns:p14="http://schemas.microsoft.com/office/powerpoint/2010/main" val="13826116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DD71A2-83D9-6474-CFCD-C1BC1EE2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Illusioni e Rumore Strutturato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0C5A82-4368-C7C2-91FE-4A7DECFC5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333499"/>
            <a:ext cx="10972800" cy="4377187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Noise2Void</a:t>
            </a:r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Courier New,monospace"/>
              <a:buChar char="o"/>
            </a:pPr>
            <a:r>
              <a:rPr lang="it-IT" sz="2400">
                <a:solidFill>
                  <a:schemeClr val="tx1"/>
                </a:solidFill>
                <a:latin typeface="Verdana"/>
                <a:ea typeface="Verdana"/>
              </a:rPr>
              <a:t>Difficoltà a distinguere rumore strutturato dal segnale reale.</a:t>
            </a:r>
            <a:endParaRPr lang="en-US" sz="2400">
              <a:solidFill>
                <a:schemeClr val="tx1"/>
              </a:solidFill>
              <a:latin typeface="Verdana"/>
              <a:ea typeface="Verdana"/>
            </a:endParaRPr>
          </a:p>
          <a:p>
            <a:pPr marL="800100" lvl="1" indent="-342900">
              <a:lnSpc>
                <a:spcPct val="150000"/>
              </a:lnSpc>
              <a:buFont typeface="Courier New,monospace"/>
              <a:buChar char="o"/>
            </a:pPr>
            <a:r>
              <a:rPr lang="it-IT" sz="2400">
                <a:solidFill>
                  <a:schemeClr val="tx1"/>
                </a:solidFill>
                <a:latin typeface="Verdana"/>
                <a:ea typeface="Verdana"/>
              </a:rPr>
              <a:t>Può interpretare erroneamente rumore con pattern regolari come segnale.</a:t>
            </a:r>
            <a:endParaRPr lang="it-IT" sz="2400">
              <a:solidFill>
                <a:schemeClr val="tx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Sistema Visivo Umano</a:t>
            </a:r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: </a:t>
            </a:r>
            <a:endParaRPr lang="it-IT">
              <a:solidFill>
                <a:schemeClr val="tx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it-IT" sz="2400">
                <a:solidFill>
                  <a:schemeClr val="tx1"/>
                </a:solidFill>
                <a:latin typeface="Verdana"/>
                <a:ea typeface="Verdana"/>
              </a:rPr>
              <a:t>Soggetto a illusioni ottiche.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it-IT" sz="2400">
                <a:solidFill>
                  <a:schemeClr val="tx1"/>
                </a:solidFill>
                <a:latin typeface="Verdana"/>
                <a:ea typeface="Verdana"/>
              </a:rPr>
              <a:t>Errori nella rappresentazione visiva in presenza di ambiguità.</a:t>
            </a:r>
          </a:p>
        </p:txBody>
      </p:sp>
    </p:spTree>
    <p:extLst>
      <p:ext uri="{BB962C8B-B14F-4D97-AF65-F5344CB8AC3E}">
        <p14:creationId xmlns:p14="http://schemas.microsoft.com/office/powerpoint/2010/main" val="5089360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EDB5-FE01-43EE-B9F1-BD397E9A8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39750" y="2247591"/>
            <a:ext cx="5104000" cy="716879"/>
          </a:xfrm>
        </p:spPr>
        <p:txBody>
          <a:bodyPr/>
          <a:lstStyle/>
          <a:p>
            <a:r>
              <a:rPr lang="it-IT">
                <a:solidFill>
                  <a:srgbClr val="0A1F5A"/>
                </a:solidFill>
                <a:latin typeface="Verdana"/>
                <a:ea typeface="Verdana"/>
              </a:rPr>
              <a:t>Grazie per l'attenzione!</a:t>
            </a:r>
            <a:endParaRPr lang="it-IT">
              <a:solidFill>
                <a:srgbClr val="0A1F5A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22AA586-169F-0F85-485F-45634F99E1CE}"/>
              </a:ext>
            </a:extLst>
          </p:cNvPr>
          <p:cNvSpPr txBox="1"/>
          <p:nvPr/>
        </p:nvSpPr>
        <p:spPr>
          <a:xfrm>
            <a:off x="562563" y="2967142"/>
            <a:ext cx="11058385" cy="40574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/>
              <a:t>Bibliografia:</a:t>
            </a: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endParaRPr lang="it-IT" sz="600">
              <a:solidFill>
                <a:schemeClr val="tx1">
                  <a:lumMod val="50000"/>
                  <a:lumOff val="50000"/>
                </a:schemeClr>
              </a:solidFill>
              <a:ea typeface="ＭＳ Ｐゴシック"/>
              <a:cs typeface="+mn-lt"/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60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Shahsuvarov</a:t>
            </a:r>
            <a:r>
              <a:rPr lang="it-IT" sz="160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Murad. (2023). Deep Learning </a:t>
            </a:r>
            <a:r>
              <a:rPr lang="it-IT" sz="160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Architectures</a:t>
            </a:r>
            <a:r>
              <a:rPr lang="it-IT" sz="160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r>
              <a:rPr lang="it-IT" sz="160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  </a:t>
            </a:r>
            <a:endParaRPr lang="it-IT" sz="160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endParaRPr lang="it-IT" sz="600">
              <a:solidFill>
                <a:schemeClr val="tx1">
                  <a:lumMod val="50000"/>
                  <a:lumOff val="50000"/>
                </a:schemeClr>
              </a:solidFill>
              <a:ea typeface="+mn-lt"/>
              <a:cs typeface="+mn-lt"/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60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Ronneberger</a:t>
            </a:r>
            <a:r>
              <a:rPr lang="it-IT" sz="160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Olaf et altri (2016). U-Net: Convolutional Networks for </a:t>
            </a:r>
            <a:r>
              <a:rPr lang="it-IT" sz="160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Biomedical</a:t>
            </a:r>
            <a:r>
              <a:rPr lang="it-IT" sz="160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Image Segmentation.</a:t>
            </a:r>
            <a:endParaRPr lang="it-IT" sz="1600">
              <a:solidFill>
                <a:schemeClr val="tx1">
                  <a:lumMod val="50000"/>
                  <a:lumOff val="50000"/>
                </a:schemeClr>
              </a:solidFill>
              <a:ea typeface="+mn-lt"/>
              <a:cs typeface="+mn-lt"/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endParaRPr lang="it-IT" sz="600">
              <a:solidFill>
                <a:schemeClr val="tx1">
                  <a:lumMod val="50000"/>
                  <a:lumOff val="50000"/>
                </a:schemeClr>
              </a:solidFill>
              <a:ea typeface="+mn-lt"/>
              <a:cs typeface="+mn-lt"/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60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Krull, Alexander et altri. (2019). Noise2Void – Learning Denoising from Single </a:t>
            </a:r>
            <a:r>
              <a:rPr lang="it-IT" sz="160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Noisy</a:t>
            </a:r>
            <a:r>
              <a:rPr lang="it-IT" sz="160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Images.</a:t>
            </a:r>
            <a:endParaRPr lang="it-IT" sz="1600">
              <a:solidFill>
                <a:schemeClr val="tx1">
                  <a:lumMod val="50000"/>
                  <a:lumOff val="50000"/>
                </a:schemeClr>
              </a:solidFill>
              <a:ea typeface="+mn-lt"/>
              <a:cs typeface="+mn-lt"/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endParaRPr lang="it-IT" sz="600">
              <a:ea typeface="ＭＳ Ｐゴシック"/>
              <a:cs typeface="+mn-lt"/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600">
                <a:solidFill>
                  <a:schemeClr val="bg2"/>
                </a:solidFill>
                <a:hlinkClick r:id="rId6" tooltip="Careamics Github - Noise2Voi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Careamics Github - Noise2Void</a:t>
            </a:r>
            <a:endParaRPr lang="it-IT" sz="1600">
              <a:solidFill>
                <a:schemeClr val="bg2"/>
              </a:solidFill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endParaRPr lang="it-IT" sz="600">
              <a:solidFill>
                <a:schemeClr val="bg2"/>
              </a:solidFill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600">
                <a:solidFill>
                  <a:schemeClr val="bg2"/>
                </a:solidFill>
                <a:hlinkClick r:id="rId7" tooltip="AI4life - mdc 2024. Grand-challeng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AI4life - mdc 2024. Grand-challenge</a:t>
            </a:r>
            <a:endParaRPr lang="it-IT" sz="1600">
              <a:solidFill>
                <a:schemeClr val="bg2"/>
              </a:solidFill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endParaRPr lang="it-IT" sz="600">
              <a:solidFill>
                <a:schemeClr val="bg2"/>
              </a:solidFill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600" err="1">
                <a:solidFill>
                  <a:schemeClr val="bg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Karlinsky</a:t>
            </a:r>
            <a:r>
              <a:rPr lang="it-IT" sz="1600">
                <a:solidFill>
                  <a:schemeClr val="bg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</a:t>
            </a:r>
            <a:r>
              <a:rPr lang="it-IT" sz="1600" err="1">
                <a:solidFill>
                  <a:schemeClr val="bg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Michaeli</a:t>
            </a:r>
            <a:r>
              <a:rPr lang="it-IT" sz="1600">
                <a:solidFill>
                  <a:schemeClr val="bg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</a:t>
            </a:r>
            <a:r>
              <a:rPr lang="it-IT" sz="1600" err="1">
                <a:solidFill>
                  <a:schemeClr val="bg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Nishino</a:t>
            </a:r>
            <a:r>
              <a:rPr lang="it-IT" sz="1600">
                <a:solidFill>
                  <a:schemeClr val="bg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(2023). Computer Vision – ECCV 2022 Workshops.</a:t>
            </a:r>
            <a:endParaRPr lang="it-IT" sz="1600">
              <a:solidFill>
                <a:schemeClr val="bg2"/>
              </a:solidFill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endParaRPr lang="it-IT" sz="600">
              <a:solidFill>
                <a:schemeClr val="bg2"/>
              </a:solidFill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600">
                <a:solidFill>
                  <a:schemeClr val="bg2"/>
                </a:solidFill>
                <a:ea typeface="+mn-lt"/>
                <a:cs typeface="+mn-lt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Fan, Zhang. (2019). Brief review of image denoising techniques.</a:t>
            </a:r>
            <a:endParaRPr lang="it-IT" sz="1600">
              <a:solidFill>
                <a:schemeClr val="bg2"/>
              </a:solidFill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endParaRPr lang="it-IT" sz="600">
              <a:solidFill>
                <a:schemeClr val="bg2"/>
              </a:solidFill>
              <a:ea typeface="+mn-lt"/>
              <a:cs typeface="+mn-lt"/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600" err="1">
                <a:solidFill>
                  <a:schemeClr val="bg2"/>
                </a:solidFill>
                <a:ea typeface="+mn-lt"/>
                <a:cs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Hurlbert</a:t>
            </a:r>
            <a:r>
              <a:rPr lang="it-IT" sz="1600">
                <a:solidFill>
                  <a:schemeClr val="bg2"/>
                </a:solidFill>
                <a:ea typeface="+mn-lt"/>
                <a:cs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 (2000). Visual </a:t>
            </a:r>
            <a:r>
              <a:rPr lang="it-IT" sz="1600" err="1">
                <a:solidFill>
                  <a:schemeClr val="bg2"/>
                </a:solidFill>
                <a:ea typeface="+mn-lt"/>
                <a:cs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perception</a:t>
            </a:r>
            <a:r>
              <a:rPr lang="it-IT" sz="1600">
                <a:solidFill>
                  <a:schemeClr val="bg2"/>
                </a:solidFill>
                <a:ea typeface="+mn-lt"/>
                <a:cs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Learning to </a:t>
            </a:r>
            <a:r>
              <a:rPr lang="it-IT" sz="1600" err="1">
                <a:solidFill>
                  <a:schemeClr val="bg2"/>
                </a:solidFill>
                <a:ea typeface="+mn-lt"/>
                <a:cs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see</a:t>
            </a:r>
            <a:r>
              <a:rPr lang="it-IT" sz="1600">
                <a:solidFill>
                  <a:schemeClr val="bg2"/>
                </a:solidFill>
                <a:ea typeface="+mn-lt"/>
                <a:cs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it-IT" sz="1600" err="1">
                <a:solidFill>
                  <a:schemeClr val="bg2"/>
                </a:solidFill>
                <a:ea typeface="+mn-lt"/>
                <a:cs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through</a:t>
            </a:r>
            <a:r>
              <a:rPr lang="it-IT" sz="1600">
                <a:solidFill>
                  <a:schemeClr val="bg2"/>
                </a:solidFill>
                <a:ea typeface="+mn-lt"/>
                <a:cs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it-IT" sz="1600" err="1">
                <a:solidFill>
                  <a:schemeClr val="bg2"/>
                </a:solidFill>
                <a:ea typeface="+mn-lt"/>
                <a:cs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noise</a:t>
            </a:r>
            <a:r>
              <a:rPr lang="it-IT" sz="1600">
                <a:solidFill>
                  <a:schemeClr val="bg2"/>
                </a:solidFill>
                <a:ea typeface="+mn-lt"/>
                <a:cs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it-IT" sz="1600">
              <a:solidFill>
                <a:schemeClr val="bg2"/>
              </a:solidFill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endParaRPr lang="it-IT" sz="600">
              <a:solidFill>
                <a:schemeClr val="bg2"/>
              </a:solidFill>
              <a:ea typeface="+mn-lt"/>
              <a:cs typeface="+mn-lt"/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r>
              <a:rPr lang="it-IT" sz="1600">
                <a:solidFill>
                  <a:schemeClr val="bg2"/>
                </a:solidFill>
                <a:ea typeface="+mn-lt"/>
                <a:cs typeface="+mn-lt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Zhang, Wang. (2020). An Analysis and Implementation of the BM3D Image Denoising Method.</a:t>
            </a:r>
            <a:endParaRPr lang="it-IT" sz="1600">
              <a:solidFill>
                <a:schemeClr val="bg2"/>
              </a:solidFill>
            </a:endParaRPr>
          </a:p>
          <a:p>
            <a:pPr algn="just">
              <a:lnSpc>
                <a:spcPct val="70000"/>
              </a:lnSpc>
              <a:spcBef>
                <a:spcPts val="600"/>
              </a:spcBef>
            </a:pPr>
            <a:endParaRPr lang="it-IT" sz="16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6300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3830E3-64A9-D708-34D2-C7007A55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0"/>
            <a:ext cx="10363200" cy="1143000"/>
          </a:xfrm>
        </p:spPr>
        <p:txBody>
          <a:bodyPr/>
          <a:lstStyle/>
          <a:p>
            <a:r>
              <a:rPr lang="it-IT"/>
              <a:t>Classificazione del Rumore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1F12A16-A6CF-4C35-CED2-B0AC3F6B45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333500"/>
            <a:ext cx="7919049" cy="4868892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it-IT" sz="1800" b="1">
                <a:solidFill>
                  <a:schemeClr val="tx1"/>
                </a:solidFill>
              </a:rPr>
              <a:t>Rumore Strutturato</a:t>
            </a:r>
            <a:r>
              <a:rPr lang="it-IT" sz="1800">
                <a:solidFill>
                  <a:schemeClr val="tx1"/>
                </a:solidFill>
              </a:rPr>
              <a:t>: configurazione regolare o pattern riconoscibile, facilmente identificabile.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000">
              <a:solidFill>
                <a:schemeClr val="tx1"/>
              </a:solidFill>
            </a:endParaRPr>
          </a:p>
          <a:p>
            <a:pPr marL="1257300" lvl="2" indent="-34290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it-IT" i="1">
                <a:solidFill>
                  <a:schemeClr val="tx1"/>
                </a:solidFill>
              </a:rPr>
              <a:t>Rumore Sale e Pepe</a:t>
            </a:r>
            <a:r>
              <a:rPr lang="it-IT">
                <a:solidFill>
                  <a:schemeClr val="tx1"/>
                </a:solidFill>
              </a:rPr>
              <a:t>: pixel bianchi e neri casuali sparsi nell'immagine.</a:t>
            </a:r>
          </a:p>
          <a:p>
            <a:pPr marL="1257300" lvl="2" indent="-34290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it-IT" i="1">
                <a:solidFill>
                  <a:schemeClr val="tx1"/>
                </a:solidFill>
              </a:rPr>
              <a:t>Rumore a Bande </a:t>
            </a:r>
            <a:r>
              <a:rPr lang="it-IT">
                <a:solidFill>
                  <a:schemeClr val="tx1"/>
                </a:solidFill>
              </a:rPr>
              <a:t>(Banding Noise): linee orizzontali o verticali regolari nell'immagine.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 b="1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800" b="1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it-IT" sz="1800" b="1">
                <a:solidFill>
                  <a:schemeClr val="tx1"/>
                </a:solidFill>
              </a:rPr>
              <a:t>2. Rumore Non Strutturato</a:t>
            </a:r>
            <a:r>
              <a:rPr lang="it-IT" sz="1800">
                <a:solidFill>
                  <a:schemeClr val="tx1"/>
                </a:solidFill>
              </a:rPr>
              <a:t>: completamente casuale e non segue alcun pattern.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it-IT" sz="1400">
              <a:solidFill>
                <a:schemeClr val="tx1"/>
              </a:solidFill>
            </a:endParaRPr>
          </a:p>
          <a:p>
            <a:pPr marL="1200150" lvl="2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it-IT" i="1">
                <a:solidFill>
                  <a:schemeClr val="tx1"/>
                </a:solidFill>
              </a:rPr>
              <a:t>Rumore Gaussiano: </a:t>
            </a:r>
            <a:r>
              <a:rPr lang="it-IT">
                <a:solidFill>
                  <a:schemeClr val="tx1"/>
                </a:solidFill>
              </a:rPr>
              <a:t>casuale e segue una distribuzione normale (gaussiana). </a:t>
            </a:r>
          </a:p>
          <a:p>
            <a:pPr marL="1200150" lvl="2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it-IT" i="1">
                <a:solidFill>
                  <a:schemeClr val="tx1"/>
                </a:solidFill>
              </a:rPr>
              <a:t>Rumore di Poisson</a:t>
            </a:r>
            <a:r>
              <a:rPr lang="it-IT">
                <a:solidFill>
                  <a:schemeClr val="tx1"/>
                </a:solidFill>
              </a:rPr>
              <a:t>: presente in immagini con scarsa illuminazione, presenta variazioni casuali di intensità.</a:t>
            </a:r>
          </a:p>
        </p:txBody>
      </p:sp>
      <p:pic>
        <p:nvPicPr>
          <p:cNvPr id="5" name="Immagine 4" descr="Immagine che contiene bianco e nero, Fotografia di nature morte, monocromatico, interno&#10;&#10;Descrizione generata automaticamente">
            <a:extLst>
              <a:ext uri="{FF2B5EF4-FFF2-40B4-BE49-F238E27FC236}">
                <a16:creationId xmlns:a16="http://schemas.microsoft.com/office/drawing/2014/main" id="{F21DA47E-4DF1-CE52-BFC3-B912D8E5E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71" b="7622"/>
          <a:stretch/>
        </p:blipFill>
        <p:spPr>
          <a:xfrm>
            <a:off x="9328701" y="1406106"/>
            <a:ext cx="1776880" cy="193231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FDFE06E-B9A6-CDEE-55CA-B8D6440A6A84}"/>
              </a:ext>
            </a:extLst>
          </p:cNvPr>
          <p:cNvSpPr txBox="1"/>
          <p:nvPr/>
        </p:nvSpPr>
        <p:spPr>
          <a:xfrm>
            <a:off x="9251053" y="3306281"/>
            <a:ext cx="2026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Example of Salt and Pepper Noise</a:t>
            </a:r>
          </a:p>
        </p:txBody>
      </p:sp>
      <p:pic>
        <p:nvPicPr>
          <p:cNvPr id="7" name="Immagine 6" descr="Immagine che contiene libro, interno&#10;&#10;Descrizione generata automaticamente">
            <a:extLst>
              <a:ext uri="{FF2B5EF4-FFF2-40B4-BE49-F238E27FC236}">
                <a16:creationId xmlns:a16="http://schemas.microsoft.com/office/drawing/2014/main" id="{C0746CB6-48C6-1723-9EC6-12C298407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702" y="4106326"/>
            <a:ext cx="1854528" cy="185452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005D135C-A943-8DC1-4C49-7E49194F74C3}"/>
              </a:ext>
            </a:extLst>
          </p:cNvPr>
          <p:cNvSpPr txBox="1"/>
          <p:nvPr/>
        </p:nvSpPr>
        <p:spPr>
          <a:xfrm>
            <a:off x="9251063" y="5931227"/>
            <a:ext cx="212724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>
                <a:solidFill>
                  <a:schemeClr val="tx1">
                    <a:lumMod val="50000"/>
                    <a:lumOff val="50000"/>
                  </a:schemeClr>
                </a:solidFill>
              </a:rPr>
              <a:t>Example of Gaussian Noise </a:t>
            </a:r>
          </a:p>
        </p:txBody>
      </p:sp>
    </p:spTree>
    <p:extLst>
      <p:ext uri="{BB962C8B-B14F-4D97-AF65-F5344CB8AC3E}">
        <p14:creationId xmlns:p14="http://schemas.microsoft.com/office/powerpoint/2010/main" val="3601807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DA7B0C-E693-D314-55AE-244EEA36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 err="1">
                <a:latin typeface="Verdana"/>
                <a:ea typeface="Verdana"/>
              </a:rPr>
              <a:t>Denoising</a:t>
            </a:r>
            <a:r>
              <a:rPr lang="it-IT">
                <a:latin typeface="Verdana"/>
                <a:ea typeface="Verdana"/>
              </a:rPr>
              <a:t> di Immagini Digitali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64011-D9E2-65BA-26CB-C300D8226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333500"/>
            <a:ext cx="10972800" cy="4518478"/>
          </a:xfrm>
        </p:spPr>
        <p:txBody>
          <a:bodyPr/>
          <a:lstStyle/>
          <a:p>
            <a:r>
              <a:rPr lang="it-IT">
                <a:solidFill>
                  <a:schemeClr val="tx1"/>
                </a:solidFill>
                <a:latin typeface="Verdana"/>
                <a:ea typeface="Verdana"/>
              </a:rPr>
              <a:t>Ridurre il rumore senza compromettere alcune caratteristiche essenziali:</a:t>
            </a: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Le 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zone uniformi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devono restare omogenee</a:t>
            </a: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I 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bordi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devono essere preservati</a:t>
            </a: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Le 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texture 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devono essere mantenute</a:t>
            </a: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Non devono essere generati nuovi 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artefatti</a:t>
            </a:r>
          </a:p>
        </p:txBody>
      </p:sp>
      <p:pic>
        <p:nvPicPr>
          <p:cNvPr id="4" name="Immagine 3" descr="Immagine che contiene schizzo, arte, illustrazione, grafica&#10;&#10;Descrizione generata automaticamente">
            <a:extLst>
              <a:ext uri="{FF2B5EF4-FFF2-40B4-BE49-F238E27FC236}">
                <a16:creationId xmlns:a16="http://schemas.microsoft.com/office/drawing/2014/main" id="{AD97A1D0-29DC-8ACF-C2D1-EF7E40A95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531" y="2822982"/>
            <a:ext cx="4699001" cy="181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38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C389D5-9B84-A0E7-0C06-6FBC6E540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Approcci Principali al </a:t>
            </a:r>
            <a:r>
              <a:rPr lang="it-IT" err="1">
                <a:latin typeface="Verdana"/>
                <a:ea typeface="Verdana"/>
              </a:rPr>
              <a:t>Denoising</a:t>
            </a:r>
            <a:endParaRPr lang="it-IT">
              <a:latin typeface="Verdana"/>
              <a:ea typeface="Verdana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438915-DE22-167F-94A3-B6EFAF9E9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lnSpc>
                <a:spcPct val="250000"/>
              </a:lnSpc>
              <a:buAutoNum type="arabicPeriod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Filtraggio nel dominio spaziale</a:t>
            </a:r>
            <a:endParaRPr lang="it-IT">
              <a:solidFill>
                <a:schemeClr val="tx1"/>
              </a:solidFill>
              <a:latin typeface="Verdana"/>
              <a:ea typeface="Verdana"/>
            </a:endParaRPr>
          </a:p>
          <a:p>
            <a:pPr marL="457200" indent="-457200" algn="just">
              <a:lnSpc>
                <a:spcPct val="250000"/>
              </a:lnSpc>
              <a:buAutoNum type="arabicPeriod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Filtraggio nel dominio delle trasformazioni</a:t>
            </a:r>
            <a:endParaRPr lang="it-IT">
              <a:solidFill>
                <a:schemeClr val="tx1"/>
              </a:solidFill>
              <a:latin typeface="Verdana"/>
              <a:ea typeface="Verdana"/>
            </a:endParaRPr>
          </a:p>
          <a:p>
            <a:pPr marL="457200" indent="-457200">
              <a:lnSpc>
                <a:spcPct val="250000"/>
              </a:lnSpc>
              <a:buAutoNum type="arabicPeriod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Metodi avanzati</a:t>
            </a:r>
            <a:endParaRPr lang="it-IT">
              <a:solidFill>
                <a:schemeClr val="tx1"/>
              </a:solidFill>
              <a:latin typeface="Verdana"/>
              <a:ea typeface="Verdana"/>
            </a:endParaRPr>
          </a:p>
          <a:p>
            <a:pPr marL="457200" indent="-457200">
              <a:lnSpc>
                <a:spcPct val="250000"/>
              </a:lnSpc>
              <a:buAutoNum type="arabicPeriod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Metodi basati sull'apprendimento automatico</a:t>
            </a:r>
            <a:endParaRPr lang="it-IT">
              <a:solidFill>
                <a:schemeClr val="tx1"/>
              </a:solidFill>
              <a:latin typeface="Verdana"/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867774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5D2608-D25D-F0E5-DE17-55A6C4AEF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Filtraggio nel Dominio Spaziale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4B65CD-3669-FE0A-7C50-971E06BB5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Definizione: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Operazioni sui pixel sfruttando correlazioni locali.</a:t>
            </a:r>
          </a:p>
          <a:p>
            <a:pPr marL="742950" lvl="1" indent="-285750">
              <a:buFont typeface="Arial"/>
              <a:buChar char="•"/>
            </a:pPr>
            <a:endParaRPr lang="it-IT" sz="1800">
              <a:solidFill>
                <a:schemeClr val="tx1"/>
              </a:solidFill>
            </a:endParaRPr>
          </a:p>
          <a:p>
            <a:endParaRPr lang="it-IT" sz="1800"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310CC49-28D5-C5D3-C140-7211C602A55B}"/>
              </a:ext>
            </a:extLst>
          </p:cNvPr>
          <p:cNvSpPr txBox="1"/>
          <p:nvPr/>
        </p:nvSpPr>
        <p:spPr>
          <a:xfrm>
            <a:off x="6281627" y="4374095"/>
            <a:ext cx="5512102" cy="1692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000" b="1">
                <a:latin typeface="Verdana"/>
                <a:cs typeface="Arial"/>
              </a:rPr>
              <a:t>Filtri non lineari:</a:t>
            </a:r>
            <a:r>
              <a:rPr lang="it-IT" sz="2000">
                <a:latin typeface="Verdana"/>
                <a:cs typeface="Arial"/>
              </a:rPr>
              <a:t>​</a:t>
            </a:r>
            <a:endParaRPr lang="it-IT" sz="2000"/>
          </a:p>
          <a:p>
            <a:endParaRPr lang="it-IT" sz="600">
              <a:latin typeface="Verdana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it-IT" b="1">
                <a:latin typeface="Verdana"/>
                <a:cs typeface="Arial"/>
              </a:rPr>
              <a:t>Filtro mediano:</a:t>
            </a:r>
            <a:r>
              <a:rPr lang="it-IT">
                <a:latin typeface="Verdana"/>
                <a:cs typeface="Arial"/>
              </a:rPr>
              <a:t> Valore mediano dei pixel circostanti.</a:t>
            </a:r>
            <a:r>
              <a:rPr lang="en-US">
                <a:latin typeface="Verdana"/>
                <a:cs typeface="Arial"/>
              </a:rPr>
              <a:t>​</a:t>
            </a:r>
            <a:endParaRPr lang="it-IT">
              <a:latin typeface="Trebuchet MS"/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 sz="600">
              <a:latin typeface="Verdana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it-IT" b="1">
                <a:latin typeface="Verdana"/>
                <a:cs typeface="Arial"/>
              </a:rPr>
              <a:t>Filtro bilaterale:</a:t>
            </a:r>
            <a:r>
              <a:rPr lang="it-IT">
                <a:latin typeface="Verdana"/>
                <a:cs typeface="Arial"/>
              </a:rPr>
              <a:t> Combina distanza spaziale e intensità per preservare i bordi.</a:t>
            </a:r>
            <a:endParaRPr lang="it-IT">
              <a:latin typeface="Trebuchet MS"/>
              <a:cs typeface="Arial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FB3AADD-FA4D-8EBA-F6BE-DC40F1B7BF57}"/>
              </a:ext>
            </a:extLst>
          </p:cNvPr>
          <p:cNvSpPr txBox="1"/>
          <p:nvPr/>
        </p:nvSpPr>
        <p:spPr>
          <a:xfrm>
            <a:off x="1123454" y="4373357"/>
            <a:ext cx="5062680" cy="1692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000" b="1">
                <a:latin typeface="Verdana"/>
                <a:cs typeface="Arial"/>
              </a:rPr>
              <a:t>Filtri lineari:</a:t>
            </a:r>
            <a:r>
              <a:rPr lang="it-IT" sz="2000">
                <a:latin typeface="Verdana"/>
                <a:cs typeface="Arial"/>
              </a:rPr>
              <a:t>​</a:t>
            </a:r>
            <a:endParaRPr lang="it-IT" sz="2000">
              <a:latin typeface="Trebuchet MS"/>
              <a:cs typeface="Arial"/>
            </a:endParaRPr>
          </a:p>
          <a:p>
            <a:endParaRPr lang="it-IT" sz="600">
              <a:latin typeface="Verdana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it-IT" b="1">
                <a:latin typeface="Verdana"/>
                <a:cs typeface="Arial"/>
              </a:rPr>
              <a:t>Filtro medio:</a:t>
            </a:r>
            <a:r>
              <a:rPr lang="it-IT">
                <a:latin typeface="Verdana"/>
                <a:cs typeface="Arial"/>
              </a:rPr>
              <a:t> Media dei pixel circostanti.</a:t>
            </a:r>
            <a:endParaRPr lang="it-IT">
              <a:latin typeface="Trebuchet MS"/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it-IT" sz="600">
              <a:latin typeface="Verdana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it-IT" b="1">
                <a:latin typeface="Verdana"/>
                <a:cs typeface="Arial"/>
              </a:rPr>
              <a:t>Filtro gaussiano:</a:t>
            </a:r>
            <a:r>
              <a:rPr lang="it-IT">
                <a:latin typeface="Verdana"/>
                <a:cs typeface="Arial"/>
              </a:rPr>
              <a:t> Ponderazione centrata.</a:t>
            </a:r>
            <a:endParaRPr lang="it-IT">
              <a:latin typeface="Trebuchet MS"/>
              <a:cs typeface="Arial"/>
            </a:endParaRPr>
          </a:p>
        </p:txBody>
      </p:sp>
      <p:pic>
        <p:nvPicPr>
          <p:cNvPr id="6" name="Immagine 5" descr="Immagine che contiene Rettangolo, quadrato, diagramma, linea&#10;&#10;Descrizione generata automaticamente">
            <a:extLst>
              <a:ext uri="{FF2B5EF4-FFF2-40B4-BE49-F238E27FC236}">
                <a16:creationId xmlns:a16="http://schemas.microsoft.com/office/drawing/2014/main" id="{C19E188B-E250-811B-2A62-705757E23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511" y="2060575"/>
            <a:ext cx="4123070" cy="180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131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1E50F7-78D0-BBDB-BB9F-CBE36C993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Filtraggio nel Dominio delle Trasformazioni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3B4EC8A-83F4-5E7C-2E41-18A96D18C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333500"/>
            <a:ext cx="10361887" cy="4114800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Processo:</a:t>
            </a:r>
            <a:endParaRPr lang="it-IT">
              <a:solidFill>
                <a:schemeClr val="tx1"/>
              </a:solidFill>
              <a:latin typeface="Verdana"/>
              <a:ea typeface="Verdana"/>
            </a:endParaRPr>
          </a:p>
          <a:p>
            <a:pPr marL="914400" lvl="1" indent="-457200" eaLnBrk="0" hangingPunct="0">
              <a:lnSpc>
                <a:spcPct val="150000"/>
              </a:lnSpc>
              <a:buAutoNum type="arabicPeriod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Trasformare l'immagine in un dominio alternativo.</a:t>
            </a:r>
          </a:p>
          <a:p>
            <a:pPr marL="914400" lvl="1" indent="-457200" eaLnBrk="0" hangingPunct="0">
              <a:lnSpc>
                <a:spcPct val="150000"/>
              </a:lnSpc>
              <a:buAutoNum type="arabicPeriod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Applicare filtri per ridurre il rumore.</a:t>
            </a:r>
          </a:p>
          <a:p>
            <a:pPr marL="914400" lvl="1" indent="-457200" eaLnBrk="0" hangingPunct="0">
              <a:lnSpc>
                <a:spcPct val="150000"/>
              </a:lnSpc>
              <a:buAutoNum type="arabicPeriod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Tornare al dominio spaziale.</a:t>
            </a:r>
          </a:p>
          <a:p>
            <a:pPr marL="342900" indent="-342900">
              <a:lnSpc>
                <a:spcPct val="250000"/>
              </a:lnSpc>
              <a:buFont typeface="Arial"/>
              <a:buChar char="•"/>
            </a:pPr>
            <a:r>
              <a:rPr lang="it-IT" b="1">
                <a:solidFill>
                  <a:schemeClr val="tx1"/>
                </a:solidFill>
                <a:latin typeface="Verdana"/>
                <a:ea typeface="Verdana"/>
              </a:rPr>
              <a:t>Tecniche principali:</a:t>
            </a:r>
            <a:endParaRPr lang="it-IT">
              <a:solidFill>
                <a:schemeClr val="tx1"/>
              </a:solidFill>
            </a:endParaRPr>
          </a:p>
          <a:p>
            <a:pPr marL="742950" lvl="1" indent="-285750" eaLnBrk="0" hangingPunct="0">
              <a:lnSpc>
                <a:spcPct val="150000"/>
              </a:lnSpc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Trasformata di Fourier (FT): Rimozione delle alte frequenze.</a:t>
            </a:r>
          </a:p>
          <a:p>
            <a:pPr marL="742950" lvl="1" indent="-285750" eaLnBrk="0" hangingPunct="0">
              <a:lnSpc>
                <a:spcPct val="150000"/>
              </a:lnSpc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Trasformata </a:t>
            </a:r>
            <a:r>
              <a:rPr lang="it-IT" sz="1800" err="1">
                <a:solidFill>
                  <a:schemeClr val="tx1"/>
                </a:solidFill>
                <a:latin typeface="Verdana"/>
                <a:ea typeface="Verdana"/>
              </a:rPr>
              <a:t>wavelet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(WT): Multi-scala per separare dettagli e rumore.</a:t>
            </a:r>
          </a:p>
          <a:p>
            <a:pPr marL="742950" lvl="1" indent="-285750" eaLnBrk="0" hangingPunct="0">
              <a:lnSpc>
                <a:spcPct val="150000"/>
              </a:lnSpc>
              <a:buFont typeface="Arial"/>
              <a:buChar char="•"/>
            </a:pP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Trasformazioni adattive: Si adattano alle caratteristiche specifiche dell'immagine e del rumore</a:t>
            </a:r>
          </a:p>
          <a:p>
            <a:pPr>
              <a:lnSpc>
                <a:spcPct val="150000"/>
              </a:lnSpc>
            </a:pPr>
            <a:endParaRPr lang="it-IT" sz="1800" b="1">
              <a:solidFill>
                <a:schemeClr val="tx1"/>
              </a:solidFill>
              <a:latin typeface="Verdana"/>
              <a:ea typeface="Verdana"/>
            </a:endParaRPr>
          </a:p>
          <a:p>
            <a:pPr>
              <a:lnSpc>
                <a:spcPct val="150000"/>
              </a:lnSpc>
            </a:pPr>
            <a:endParaRPr lang="it-IT" sz="1800">
              <a:solidFill>
                <a:schemeClr val="tx1"/>
              </a:solidFill>
              <a:latin typeface="Verdana"/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648831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FFED3F-FA4B-4C42-5872-F58923D7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it-IT">
                <a:latin typeface="Verdana"/>
                <a:ea typeface="Verdana"/>
              </a:rPr>
              <a:t>Metodi Avanzati: BM3D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01F4031-EE37-1AFB-CE8F-06F05793F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Adotta un approccio iterativo in due stadi costituiti dalle seguenti operazioni di base:</a:t>
            </a:r>
          </a:p>
          <a:p>
            <a:pPr marL="800100" lvl="1" indent="-342900" eaLnBrk="0" hangingPunct="0">
              <a:lnSpc>
                <a:spcPct val="150000"/>
              </a:lnSpc>
              <a:buFont typeface="Arial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Block Matching: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Regioni simili nell'immagine vengono raggruppate.</a:t>
            </a:r>
          </a:p>
          <a:p>
            <a:pPr marL="800100" lvl="1" indent="-342900" eaLnBrk="0" hangingPunct="0">
              <a:lnSpc>
                <a:spcPct val="150000"/>
              </a:lnSpc>
              <a:buFont typeface="Arial"/>
              <a:buChar char="•"/>
            </a:pP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Collaborative Filtering: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Applicazione di filtri nel dominio </a:t>
            </a:r>
            <a:r>
              <a:rPr lang="it-IT" sz="1800" err="1">
                <a:solidFill>
                  <a:schemeClr val="tx1"/>
                </a:solidFill>
                <a:latin typeface="Verdana"/>
                <a:ea typeface="Verdana"/>
              </a:rPr>
              <a:t>wavelet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.</a:t>
            </a:r>
          </a:p>
          <a:p>
            <a:pPr marL="800100" lvl="1" indent="-342900" eaLnBrk="0" hangingPunct="0">
              <a:lnSpc>
                <a:spcPct val="150000"/>
              </a:lnSpc>
              <a:buFont typeface="Arial"/>
              <a:buChar char="•"/>
            </a:pPr>
            <a:r>
              <a:rPr lang="it-IT" sz="1800" b="1" err="1">
                <a:solidFill>
                  <a:schemeClr val="tx1"/>
                </a:solidFill>
                <a:latin typeface="Verdana"/>
                <a:ea typeface="Verdana"/>
              </a:rPr>
              <a:t>Aggregation</a:t>
            </a:r>
            <a:r>
              <a:rPr lang="it-IT" sz="1800" b="1">
                <a:solidFill>
                  <a:schemeClr val="tx1"/>
                </a:solidFill>
                <a:latin typeface="Verdana"/>
                <a:ea typeface="Verdana"/>
              </a:rPr>
              <a:t>:</a:t>
            </a:r>
            <a:r>
              <a:rPr lang="it-IT" sz="1800">
                <a:solidFill>
                  <a:schemeClr val="tx1"/>
                </a:solidFill>
                <a:latin typeface="Verdana"/>
                <a:ea typeface="Verdana"/>
              </a:rPr>
              <a:t> Combina blocchi ripuliti.</a:t>
            </a:r>
          </a:p>
          <a:p>
            <a:endParaRPr lang="it-IT" sz="1800">
              <a:solidFill>
                <a:schemeClr val="tx1"/>
              </a:solidFill>
            </a:endParaRPr>
          </a:p>
        </p:txBody>
      </p:sp>
      <p:pic>
        <p:nvPicPr>
          <p:cNvPr id="4" name="Immagine 3" descr="Immagine che contiene testo, diagramma, schermata, Piano&#10;&#10;Descrizione generata automaticamente">
            <a:extLst>
              <a:ext uri="{FF2B5EF4-FFF2-40B4-BE49-F238E27FC236}">
                <a16:creationId xmlns:a16="http://schemas.microsoft.com/office/drawing/2014/main" id="{C9473AC0-B5CC-FB2A-23B2-6D3E2C818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581" y="3389896"/>
            <a:ext cx="8978604" cy="284858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203E517-EE40-21F8-AE72-1E8F4FCFA8E1}"/>
              </a:ext>
            </a:extLst>
          </p:cNvPr>
          <p:cNvSpPr txBox="1"/>
          <p:nvPr/>
        </p:nvSpPr>
        <p:spPr>
          <a:xfrm>
            <a:off x="10152912" y="4074633"/>
            <a:ext cx="2247014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>
                <a:latin typeface="Verdana"/>
              </a:rPr>
              <a:t>Alta qualità di riduzione del rumore con dettagli preservati.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1303339"/>
      </p:ext>
    </p:extLst>
  </p:cSld>
  <p:clrMapOvr>
    <a:masterClrMapping/>
  </p:clrMapOvr>
</p:sld>
</file>

<file path=ppt/theme/theme1.xml><?xml version="1.0" encoding="utf-8"?>
<a:theme xmlns:a="http://schemas.openxmlformats.org/drawingml/2006/main" name="5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Theme">
      <a:majorFont>
        <a:latin typeface="Trebuchet MS"/>
        <a:ea typeface="ＭＳ Ｐゴシック"/>
        <a:cs typeface="ＭＳ Ｐゴシック"/>
      </a:majorFont>
      <a:minorFont>
        <a:latin typeface="Trebuchet MS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Theme">
      <a:majorFont>
        <a:latin typeface="Trebuchet MS"/>
        <a:ea typeface="ＭＳ Ｐゴシック"/>
        <a:cs typeface="ＭＳ Ｐゴシック"/>
      </a:majorFont>
      <a:minorFont>
        <a:latin typeface="Trebuchet MS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5443808FF2BF3448901B3A3193F15C7" ma:contentTypeVersion="8" ma:contentTypeDescription="Creare un nuovo documento." ma:contentTypeScope="" ma:versionID="53d9833fa9a1582a15fc8bb21891c772">
  <xsd:schema xmlns:xsd="http://www.w3.org/2001/XMLSchema" xmlns:xs="http://www.w3.org/2001/XMLSchema" xmlns:p="http://schemas.microsoft.com/office/2006/metadata/properties" xmlns:ns3="03d35f54-996d-4852-8bae-4bc07efed7c6" xmlns:ns4="d5091083-e8c7-4b79-96d5-ba34bf4b0748" targetNamespace="http://schemas.microsoft.com/office/2006/metadata/properties" ma:root="true" ma:fieldsID="29517e45682883473b564a785a0196f5" ns3:_="" ns4:_="">
    <xsd:import namespace="03d35f54-996d-4852-8bae-4bc07efed7c6"/>
    <xsd:import namespace="d5091083-e8c7-4b79-96d5-ba34bf4b074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d35f54-996d-4852-8bae-4bc07efed7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091083-e8c7-4b79-96d5-ba34bf4b074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3d35f54-996d-4852-8bae-4bc07efed7c6" xsi:nil="true"/>
  </documentManagement>
</p:properties>
</file>

<file path=customXml/itemProps1.xml><?xml version="1.0" encoding="utf-8"?>
<ds:datastoreItem xmlns:ds="http://schemas.openxmlformats.org/officeDocument/2006/customXml" ds:itemID="{9EA5460F-1707-4A6D-98FB-BA288810E8F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F3398E0-3F22-4E40-A08E-798E7C3BF49A}">
  <ds:schemaRefs>
    <ds:schemaRef ds:uri="03d35f54-996d-4852-8bae-4bc07efed7c6"/>
    <ds:schemaRef ds:uri="d5091083-e8c7-4b79-96d5-ba34bf4b074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D1B85A4-B84B-4385-93D6-50AB0D3F80EB}">
  <ds:schemaRefs>
    <ds:schemaRef ds:uri="03d35f54-996d-4852-8bae-4bc07efed7c6"/>
    <ds:schemaRef ds:uri="d5091083-e8c7-4b79-96d5-ba34bf4b074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13b55eef-7018-4674-a3d7-cc0db06d545c}" enabled="0" method="" siteId="{13b55eef-7018-4674-a3d7-cc0db06d545c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37</Slides>
  <Notes>2</Notes>
  <HiddenSlides>0</HiddenSlides>
  <ScaleCrop>false</ScaleCrop>
  <HeadingPairs>
    <vt:vector size="4" baseType="variant">
      <vt:variant>
        <vt:lpstr>Tema</vt:lpstr>
      </vt:variant>
      <vt:variant>
        <vt:i4>2</vt:i4>
      </vt:variant>
      <vt:variant>
        <vt:lpstr>Titoli diapositive</vt:lpstr>
      </vt:variant>
      <vt:variant>
        <vt:i4>37</vt:i4>
      </vt:variant>
    </vt:vector>
  </HeadingPairs>
  <TitlesOfParts>
    <vt:vector size="39" baseType="lpstr">
      <vt:lpstr>5_Office Theme</vt:lpstr>
      <vt:lpstr>7_Office Theme</vt:lpstr>
      <vt:lpstr>DENOISING tramite  RETI NEURALI - N2V</vt:lpstr>
      <vt:lpstr>Il Rumore nelle Immagini</vt:lpstr>
      <vt:lpstr>Come si forma il rumore</vt:lpstr>
      <vt:lpstr>Classificazione del Rumore</vt:lpstr>
      <vt:lpstr>Denoising di Immagini Digitali</vt:lpstr>
      <vt:lpstr>Approcci Principali al Denoising</vt:lpstr>
      <vt:lpstr>Filtraggio nel Dominio Spaziale</vt:lpstr>
      <vt:lpstr>Filtraggio nel Dominio delle Trasformazioni</vt:lpstr>
      <vt:lpstr>Metodi Avanzati: BM3D</vt:lpstr>
      <vt:lpstr>Apprendimento Automatico</vt:lpstr>
      <vt:lpstr>Apprendimento Automatico</vt:lpstr>
      <vt:lpstr>Approcci Innovativi</vt:lpstr>
      <vt:lpstr>L’Algoritmo Noise2Void</vt:lpstr>
      <vt:lpstr>Un'Architettura per N2V...</vt:lpstr>
      <vt:lpstr>1. Un'Architettura per N2V...</vt:lpstr>
      <vt:lpstr>1. Un'Architettura per N2V...</vt:lpstr>
      <vt:lpstr>1. Un'Architettura per N2V...</vt:lpstr>
      <vt:lpstr>1. Un'Architettura per N2V...</vt:lpstr>
      <vt:lpstr>1. Un'Architettura per N2V...</vt:lpstr>
      <vt:lpstr>2. Un Algoritmo di Denoising</vt:lpstr>
      <vt:lpstr>2. Un Algoritmo di Denoising</vt:lpstr>
      <vt:lpstr>2. Un Algoritmo di Denoising</vt:lpstr>
      <vt:lpstr>3. Una Loss Function senza Ground Truth</vt:lpstr>
      <vt:lpstr>L'Algoritmo Noise2Void </vt:lpstr>
      <vt:lpstr>N2V - Grand Challenge</vt:lpstr>
      <vt:lpstr>Struttura della challenge</vt:lpstr>
      <vt:lpstr>Implementazione - Codice Python 1</vt:lpstr>
      <vt:lpstr>Implementazione - Codice Python 2</vt:lpstr>
      <vt:lpstr>Implementazione - Codice Python 3</vt:lpstr>
      <vt:lpstr>I Nostri Risultati </vt:lpstr>
      <vt:lpstr>Blurry Images in N2V - N2V2</vt:lpstr>
      <vt:lpstr>Rumore nel Sistema Visivo Umano</vt:lpstr>
      <vt:lpstr>Somiglianze N2V e Sistema Visivo Umano</vt:lpstr>
      <vt:lpstr>Utilizzo del contesto</vt:lpstr>
      <vt:lpstr>Apprendimento</vt:lpstr>
      <vt:lpstr>Illusioni e Rumore Strutturato</vt:lpstr>
      <vt:lpstr>Grazie per l'attenzione!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DENOISING tramite  RETI NEURALI - N2V</dc:title>
  <dc:creator>Carlotta Donato</dc:creator>
  <cp:revision>2</cp:revision>
  <dcterms:created xsi:type="dcterms:W3CDTF">2024-11-29T13:25:04Z</dcterms:created>
  <dcterms:modified xsi:type="dcterms:W3CDTF">2024-12-10T16:43:37Z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0x01010085443808FF2BF3448901B3A3193F15C7</vt:lpwstr>
  </property>
</Properties>
</file>

<file path=docProps/thumbnail.jpeg>
</file>